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72" r:id="rId6"/>
    <p:sldId id="266" r:id="rId7"/>
    <p:sldId id="270" r:id="rId8"/>
    <p:sldId id="271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2357"/>
    <a:srgbClr val="170C6A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B40BF-D5B3-4E3C-90CC-176EF07660F0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6EB87-3EA9-4480-94BB-4DBCAF13E4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17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EB87-3EA9-4480-94BB-4DBCAF13E4E2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254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8/10/2020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69E29E33-B620-47F9-BB04-8846C2A5AFCC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914400" y="2060575"/>
            <a:ext cx="8229600" cy="1828800"/>
          </a:xfrm>
        </p:spPr>
        <p:txBody>
          <a:bodyPr>
            <a:normAutofit/>
          </a:bodyPr>
          <a:lstStyle/>
          <a:p>
            <a:r>
              <a:rPr lang="pt-BR" sz="3100" dirty="0" smtClean="0">
                <a:effectLst/>
              </a:rPr>
              <a:t/>
            </a:r>
            <a:br>
              <a:rPr lang="pt-BR" sz="3100" dirty="0" smtClean="0">
                <a:effectLst/>
              </a:rPr>
            </a:b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046778"/>
              </p:ext>
            </p:extLst>
          </p:nvPr>
        </p:nvGraphicFramePr>
        <p:xfrm>
          <a:off x="323528" y="404664"/>
          <a:ext cx="125730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Imagem de Bitmap" r:id="rId3" imgW="3809524" imgH="2029108" progId="Paint.Picture">
                  <p:embed/>
                </p:oleObj>
              </mc:Choice>
              <mc:Fallback>
                <p:oleObj name="Imagem de Bitmap" r:id="rId3" imgW="3809524" imgH="202910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04664"/>
                        <a:ext cx="1257300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>
            <a:off x="971600" y="1872784"/>
            <a:ext cx="72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3200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algn="ctr"/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Economia brasileira está a </a:t>
            </a:r>
            <a:endParaRPr lang="pt-B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>caminho </a:t>
            </a:r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da retomada </a:t>
            </a:r>
            <a:endParaRPr lang="pt-BR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pt-BR" sz="2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851920" y="5301208"/>
            <a:ext cx="4989240" cy="1065312"/>
          </a:xfrm>
          <a:prstGeom prst="rect">
            <a:avLst/>
          </a:prstGeom>
        </p:spPr>
        <p:txBody>
          <a:bodyPr vert="horz" anchor="ctr">
            <a:normAutofit fontScale="25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z="3100" dirty="0" smtClean="0">
                <a:effectLst/>
              </a:rPr>
              <a:t/>
            </a:r>
            <a:br>
              <a:rPr lang="pt-BR" sz="3100" dirty="0" smtClean="0">
                <a:effectLst/>
              </a:rPr>
            </a:br>
            <a:endParaRPr lang="pt-BR" sz="3100" dirty="0" smtClean="0">
              <a:effectLst/>
            </a:endParaRPr>
          </a:p>
          <a:p>
            <a:endParaRPr lang="pt-BR" sz="3100" dirty="0">
              <a:solidFill>
                <a:schemeClr val="accent5">
                  <a:lumMod val="75000"/>
                </a:schemeClr>
              </a:solidFill>
              <a:effectLst/>
            </a:endParaRPr>
          </a:p>
          <a:p>
            <a:r>
              <a:rPr lang="pt-BR" sz="7200" dirty="0" smtClean="0">
                <a:solidFill>
                  <a:srgbClr val="632357"/>
                </a:solidFill>
                <a:effectLst/>
              </a:rPr>
              <a:t>Osmar Roncolato Pinho</a:t>
            </a:r>
          </a:p>
          <a:p>
            <a:r>
              <a:rPr lang="pt-BR" sz="7200" dirty="0" smtClean="0">
                <a:solidFill>
                  <a:srgbClr val="632357"/>
                </a:solidFill>
                <a:effectLst/>
              </a:rPr>
              <a:t>Presidente</a:t>
            </a:r>
          </a:p>
          <a:p>
            <a:endParaRPr lang="pt-BR" sz="6700" dirty="0">
              <a:solidFill>
                <a:srgbClr val="632357"/>
              </a:solidFill>
              <a:effectLst/>
            </a:endParaRPr>
          </a:p>
          <a:p>
            <a:r>
              <a:rPr lang="pt-BR" sz="8000" dirty="0" smtClean="0">
                <a:solidFill>
                  <a:srgbClr val="632357"/>
                </a:solidFill>
                <a:effectLst/>
              </a:rPr>
              <a:t>WLY 2020</a:t>
            </a:r>
          </a:p>
          <a:p>
            <a:r>
              <a:rPr lang="pt-BR" sz="4000" dirty="0" smtClean="0">
                <a:solidFill>
                  <a:schemeClr val="bg2">
                    <a:lumMod val="75000"/>
                  </a:schemeClr>
                </a:solidFill>
                <a:effectLst/>
              </a:rPr>
              <a:t/>
            </a:r>
            <a:br>
              <a:rPr lang="pt-BR" sz="4000" dirty="0" smtClean="0">
                <a:solidFill>
                  <a:schemeClr val="bg2">
                    <a:lumMod val="75000"/>
                  </a:schemeClr>
                </a:solidFill>
                <a:effectLst/>
              </a:rPr>
            </a:br>
            <a:endParaRPr lang="pt-BR" sz="4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53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974409" y="5949280"/>
            <a:ext cx="248432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 smtClean="0"/>
              <a:t>       Osmar Roncolato Pinho</a:t>
            </a:r>
          </a:p>
          <a:p>
            <a:r>
              <a:rPr lang="pt-BR" sz="1100" dirty="0" smtClean="0"/>
              <a:t>                  Presidente</a:t>
            </a:r>
            <a:endParaRPr lang="pt-BR" sz="1100" dirty="0"/>
          </a:p>
        </p:txBody>
      </p:sp>
      <p:pic>
        <p:nvPicPr>
          <p:cNvPr id="4" name="Picture 2" descr="G:\World Leasing Yearbook\2019\Foto_Sr. Osm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230880"/>
            <a:ext cx="248432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827584" y="532517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A análise dos indicadores macroeconômicos dos últimos meses ainda mostra um cenário de baixo crescimento da economia brasileira,  com  reação localizada de alguns setores da atividade. Em 2017 e 2018, o crescimento da economia foi fraco, de apenas 1,1%, e para 2019 as projeções indicam expansão inferior a 1%. </a:t>
            </a:r>
          </a:p>
        </p:txBody>
      </p:sp>
      <p:sp>
        <p:nvSpPr>
          <p:cNvPr id="6" name="Retângulo 5"/>
          <p:cNvSpPr/>
          <p:nvPr/>
        </p:nvSpPr>
        <p:spPr>
          <a:xfrm>
            <a:off x="827584" y="2289790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Mas o fundo do poço ficou para trás. Se olharmos para frente, já é possível vislumbrar sinais animadores, com expectativa de uma retomada mais acentuada da economia nos próximos meses. </a:t>
            </a:r>
          </a:p>
        </p:txBody>
      </p:sp>
      <p:sp>
        <p:nvSpPr>
          <p:cNvPr id="7" name="Retângulo 6"/>
          <p:cNvSpPr/>
          <p:nvPr/>
        </p:nvSpPr>
        <p:spPr>
          <a:xfrm>
            <a:off x="827584" y="3501008"/>
            <a:ext cx="47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Está em curso uma combinação favorável de fatores que favorece o processo de recuperação consistente, ainda que num ritmo gradual, porém consistente.  </a:t>
            </a:r>
          </a:p>
        </p:txBody>
      </p:sp>
    </p:spTree>
    <p:extLst>
      <p:ext uri="{BB962C8B-B14F-4D97-AF65-F5344CB8AC3E}">
        <p14:creationId xmlns:p14="http://schemas.microsoft.com/office/powerpoint/2010/main" val="2132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62068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A taxa básica de juros e a inflação estão nos menores níveis históricos e o governo eleito em 2018 tem se mostrado comprometido em melhorar os fundamentos fiscais e aumentar a competitividade da economia brasileira nos próximos anos.  A agenda de reformas em andamento contribuirá para o equilíbrio das contas públicas, estabelecendo as bases para o crescimento sustentável.  Nesse sentido, a reforma da Previdência, que está para ser aprovada pelo Congresso ainda este ano, é essencial  para reduzir o déficit fiscal no longo prazo.</a:t>
            </a:r>
          </a:p>
        </p:txBody>
      </p:sp>
      <p:sp>
        <p:nvSpPr>
          <p:cNvPr id="3" name="Retângulo 2"/>
          <p:cNvSpPr/>
          <p:nvPr/>
        </p:nvSpPr>
        <p:spPr>
          <a:xfrm>
            <a:off x="889432" y="3140502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Ao mesmo tempo, a equipe econômica está colocando em marcha um ambicioso programa de privatizações e concessões na área de infraestrutura,  incluindo energia, que deve arrecadar bilhões de dólares para os cofres públicos e trazer investimentos privados ao País.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889432" y="4509120"/>
            <a:ext cx="757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Fundamental para melhorar o ambiente de negócios, a reforma Tributária também integra a agenda de prioridades do governo e do Congresso, que estão trabalhando para que ela seja aprovada até fim de 2019. A proposta de reforma Tributária prevê a simplificação e também a redução de impostos. </a:t>
            </a:r>
          </a:p>
        </p:txBody>
      </p:sp>
    </p:spTree>
    <p:extLst>
      <p:ext uri="{BB962C8B-B14F-4D97-AF65-F5344CB8AC3E}">
        <p14:creationId xmlns:p14="http://schemas.microsoft.com/office/powerpoint/2010/main" val="210888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620688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O sistema tributário brasileiro é complexo e injusto, pois distorce os preços relativos de bens e serviços, provocando perda de capacidade produtiva, fechamento de empresas, em suma, prejudicando o crescimento da economia.  A carga tributária brasileira é uma das mais elevadas do mundo -- 35% de todo o valor que o País gera é consumido pelos impostos. O Brasil é um dos poucos países do mundo que não adota o Imposto sobre Valor Agregado (IVA),  cuja característica é a seletividade tributária. </a:t>
            </a:r>
          </a:p>
        </p:txBody>
      </p:sp>
      <p:sp>
        <p:nvSpPr>
          <p:cNvPr id="3" name="Retângulo 2"/>
          <p:cNvSpPr/>
          <p:nvPr/>
        </p:nvSpPr>
        <p:spPr>
          <a:xfrm>
            <a:off x="899592" y="2852935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Além disso, do ponto de vista jurídico, o arcabouço tributário brasileiro, é uma fonte constante de insegurança.  Setores importantes, como o de leasing, têm sido prejudicados pela  insegurança jurídica e seus efeitos negativos na economia.  O mercado de arrendamento mercantil encerrou 2018 com participação de 0,42% no Produto Interno Bruto  (PIB).  Em dezembro de 2018, o Valor Presente da Carteira (VPC)  apresentava  saldo de R$ 10.435 bilhões. Entre os bens mais arrendados estavam máquinas e equipamentos, responsáveis por 40,76% do total da carteira; veículos e afins, com 26,38%; aeronaves, com 13,95%; e outros tipos de bens, 18,91%.  </a:t>
            </a:r>
          </a:p>
        </p:txBody>
      </p:sp>
    </p:spTree>
    <p:extLst>
      <p:ext uri="{BB962C8B-B14F-4D97-AF65-F5344CB8AC3E}">
        <p14:creationId xmlns:p14="http://schemas.microsoft.com/office/powerpoint/2010/main" val="106360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11888" y="2924944"/>
            <a:ext cx="76485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Na área de crédito, tivemos um avanço importante: a regulamentação do cadastro positivo, possibilitando que cada consumidor tenha uma nota de crédito (score). Com isso, o Brasil está à altura das melhores práticas internacionais de crédito.  Associado à queda da taxa de juros, o cadastro positivo contribuirá para a construção de um ambiente mais competitivo na concessão de crédito, o que deve resultar, ao longo do tempo, em custos menores para o tomador de recursos. </a:t>
            </a:r>
          </a:p>
        </p:txBody>
      </p:sp>
      <p:sp>
        <p:nvSpPr>
          <p:cNvPr id="3" name="Retângulo 2"/>
          <p:cNvSpPr/>
          <p:nvPr/>
        </p:nvSpPr>
        <p:spPr>
          <a:xfrm>
            <a:off x="831296" y="766892"/>
            <a:ext cx="77011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Candara" pitchFamily="34" charset="0"/>
              </a:rPr>
              <a:t>Esse conjunto de medidas e iniciativas do governo deve fortalecer a  confiança dos empresários, espalhando um sentimento positivo por outros segmentos da atividade, criando um ciclo virtuoso. As empresas se sentirão mais motivadas a investir  em modernização e expansão da capacidade produtiva, com efeito positivo no nível de emprego.  Temos ainda muitos desafios para superar, mas o Brasil está trabalhando para reencontrar em breve a estabilidade e o crescimento sustentável. </a:t>
            </a:r>
          </a:p>
        </p:txBody>
      </p:sp>
    </p:spTree>
    <p:extLst>
      <p:ext uri="{BB962C8B-B14F-4D97-AF65-F5344CB8AC3E}">
        <p14:creationId xmlns:p14="http://schemas.microsoft.com/office/powerpoint/2010/main" val="400792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83962"/>
              </p:ext>
            </p:extLst>
          </p:nvPr>
        </p:nvGraphicFramePr>
        <p:xfrm>
          <a:off x="1115616" y="764704"/>
          <a:ext cx="7272808" cy="5237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3817"/>
                <a:gridCol w="3163809"/>
                <a:gridCol w="993818"/>
                <a:gridCol w="1057642"/>
                <a:gridCol w="753722"/>
              </a:tblGrid>
              <a:tr h="267036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                     </a:t>
                      </a:r>
                      <a:r>
                        <a:rPr lang="pt-BR" sz="1200" u="none" strike="noStrike" dirty="0" smtClean="0">
                          <a:effectLst/>
                        </a:rPr>
                        <a:t>           </a:t>
                      </a:r>
                      <a:r>
                        <a:rPr lang="pt-BR" sz="1600" b="1" u="none" strike="noStrike" dirty="0" smtClean="0">
                          <a:effectLst/>
                          <a:latin typeface="Arial Narrow" pitchFamily="34" charset="0"/>
                        </a:rPr>
                        <a:t>Valor </a:t>
                      </a:r>
                      <a:r>
                        <a:rPr lang="pt-BR" sz="1600" b="1" u="none" strike="noStrike" dirty="0">
                          <a:effectLst/>
                          <a:latin typeface="Arial Narrow" pitchFamily="34" charset="0"/>
                        </a:rPr>
                        <a:t>Presente da Carteira - top 20 em </a:t>
                      </a:r>
                      <a:r>
                        <a:rPr lang="pt-BR" sz="1600" b="1" u="none" strike="noStrike" dirty="0" smtClean="0">
                          <a:effectLst/>
                          <a:latin typeface="Arial Narrow" pitchFamily="34" charset="0"/>
                        </a:rPr>
                        <a:t>2018</a:t>
                      </a:r>
                    </a:p>
                    <a:p>
                      <a:pPr algn="l" fontAlgn="b"/>
                      <a:endParaRPr lang="pt-BR" sz="700" b="0" i="0" u="none" strike="noStrike" dirty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pt-BR" sz="700" u="none" strike="noStrike" dirty="0">
                          <a:effectLst/>
                        </a:rPr>
                        <a:t> </a:t>
                      </a:r>
                      <a:endParaRPr lang="pt-BR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989" marR="6989" marT="6989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989" marR="6989" marT="698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989" marR="6989" marT="6989" marB="0" anchor="b"/>
                </a:tc>
              </a:tr>
              <a:tr h="2027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Posição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Empresa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TOTAL US$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CONTRATOS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%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1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Bradesco Leasing S/A Arrendamento Mercantil 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518.890.593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72.572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19,32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2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Santander Leasing S.A. Arrendamento Mercantil</a:t>
                      </a:r>
                      <a:endParaRPr lang="it-IT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472.654.089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25.130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17,60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3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HP Financial Services Arrendamento Mercantil S/A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269.039.835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3.704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10,02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4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IBM S/A 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233.187.887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1.274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8,68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5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Safra Leasing S/A Arrendamento Mercantil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209.397.247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5.306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7,80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6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Daycoval Leasing - Banco Múltiplo S.A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202.688.777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4.055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7,55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7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Cia. de Arrendamento Mercantil RCI Brasil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189.608.278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37.444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7,06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8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SG Equipment Finance S.A.  Arrendamento Mercantil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155.304.655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568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5,78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9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Itaucard S/A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89.800.733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15.190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3,34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10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de Lage Landen Brasil S/A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82.901.985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791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3,09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11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Alfa Arrendamento Mercantil S/A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67.212.465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1.068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2,50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12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Rodobens  S/A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48.534.169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564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1,81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13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BB Leasing S/A  Arrendamento Mercantil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33.216.667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964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1,24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14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Itauleasing S/A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19.265.459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127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0,72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15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Bradesco Financiamentos S/A 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19.028.854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44.103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0,71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16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Toyota do Brasil S/A 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15.969.563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727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0,59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17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Volvo S/A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14.924.848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9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0,56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18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GMAC S/A 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14.146.861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1.957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0,53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19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Banco Citibank S.A 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13.705.430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217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0,51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20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CCB Brasil Arrendamento Mercantil S.A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11.197.191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16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0,42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</a:rPr>
                        <a:t>Total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2.680.675.588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215.786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99,79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196593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Total do mercado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  <a:cs typeface="Arial" pitchFamily="34" charset="0"/>
                        </a:rPr>
                        <a:t>2.686.291.238</a:t>
                      </a:r>
                      <a:endParaRPr lang="pt-BR" sz="1000" b="1" i="0" u="none" strike="noStrike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232.216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100,00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8836" marR="8836" marT="8836" marB="0" anchor="b"/>
                </a:tc>
              </a:tr>
              <a:tr h="245741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Fonte: Abel - Associação Brasileira das Empresas de Leasing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Arial Narrow" pitchFamily="34" charset="0"/>
                        </a:rPr>
                        <a:t> </a:t>
                      </a:r>
                      <a:endParaRPr lang="pt-BR" sz="1000" b="0" i="0" u="none" strike="noStrike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989" marR="6989" marT="698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16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261251"/>
              </p:ext>
            </p:extLst>
          </p:nvPr>
        </p:nvGraphicFramePr>
        <p:xfrm>
          <a:off x="1043608" y="620688"/>
          <a:ext cx="7488832" cy="5369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4223"/>
                <a:gridCol w="3039926"/>
                <a:gridCol w="1061561"/>
                <a:gridCol w="1061561"/>
                <a:gridCol w="1061561"/>
              </a:tblGrid>
              <a:tr h="310016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Arial Narrow" pitchFamily="34" charset="0"/>
                        </a:rPr>
                        <a:t>                      </a:t>
                      </a:r>
                      <a:r>
                        <a:rPr lang="pt-BR" sz="1600" u="none" strike="noStrike" dirty="0" smtClean="0">
                          <a:effectLst/>
                          <a:latin typeface="Arial Narrow" pitchFamily="34" charset="0"/>
                        </a:rPr>
                        <a:t>                                 </a:t>
                      </a:r>
                      <a:r>
                        <a:rPr lang="pt-BR" sz="1600" b="1" u="none" strike="noStrike" dirty="0" smtClean="0">
                          <a:effectLst/>
                          <a:latin typeface="Arial Narrow" pitchFamily="34" charset="0"/>
                        </a:rPr>
                        <a:t>Novos </a:t>
                      </a:r>
                      <a:r>
                        <a:rPr lang="pt-BR" sz="1600" b="1" u="none" strike="noStrike" dirty="0">
                          <a:effectLst/>
                          <a:latin typeface="Arial Narrow" pitchFamily="34" charset="0"/>
                        </a:rPr>
                        <a:t>Negócios - top 20 em </a:t>
                      </a:r>
                      <a:r>
                        <a:rPr lang="pt-BR" sz="1600" b="1" u="none" strike="noStrike" dirty="0" smtClean="0">
                          <a:effectLst/>
                          <a:latin typeface="Arial Narrow" pitchFamily="34" charset="0"/>
                        </a:rPr>
                        <a:t>2018</a:t>
                      </a:r>
                    </a:p>
                    <a:p>
                      <a:pPr algn="l" fontAlgn="b"/>
                      <a:endParaRPr lang="pt-BR" sz="16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POSIÇÃO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EMPRESA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TOTAL(US$)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CONTRATOS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%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Santander Leasing S/A Arrendamento Mercantil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283.166.447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2.234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20,44%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Bradesco Leasing S/A Arrendamento Mercantil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255.195.962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1.666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18,42%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HP Financial Services Arrendamento Mercantil S/A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              162.554.197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1.002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11,73%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Daycoval Leasing - Banco Múltiplo S.A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              140.935.216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1.479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10,17%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Banco IBM S/A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              126.108.790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9,10%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Cia. de Arrendamento Mercantil RCI Brasil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111.481.419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10.681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8,05%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Safra Leasing S/A Arrendamento Mercantil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94.730.272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797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6,84%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Banco de Lage Landen Brasil  S/A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45.175.251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323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3,26%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Alfa Arrendamento Mercantil S/A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33.795.604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277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2,44%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Banco </a:t>
                      </a:r>
                      <a:r>
                        <a:rPr lang="pt-BR" sz="1000" b="0" i="0" u="none" strike="noStrike" dirty="0" err="1">
                          <a:effectLst/>
                          <a:latin typeface="Arial Narrow"/>
                        </a:rPr>
                        <a:t>Rodobens</a:t>
                      </a:r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 S/A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29.864.379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302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2,16%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BB Leasing S/A - Arrendamento Mercantil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21.615.745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1,56%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SG Equipment Finance S.A.  Arrendamento Mercantil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16.604.504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1,20%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Banco GMAC S/A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15.575.581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1.591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1,12%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Banco Bradesco Financiamentos S/A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13.952.424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1,01%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Banco Citibank S/A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11.866.027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0,86%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Banco Itaucard S/A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  8.268.258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0,60%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CCB Brasil Arrendamento Mercantil S.A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  6.474.252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0,47%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Banco Toyota do Brasil S/A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  6.346.005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0,46%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Banco Volvo S/A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                  1.818.961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0,13%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effectLst/>
                          <a:latin typeface="Arial Narrow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Banco J. Safra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                              -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196882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</a:rPr>
                        <a:t>Total do mercado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effectLst/>
                          <a:latin typeface="Arial Narrow"/>
                        </a:rPr>
                        <a:t>1.385.529.298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effectLst/>
                          <a:latin typeface="Arial Narrow"/>
                        </a:rPr>
                        <a:t>21.693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effectLst/>
                          <a:latin typeface="Arial Narrow"/>
                        </a:rPr>
                        <a:t>100,00</a:t>
                      </a:r>
                    </a:p>
                  </a:txBody>
                  <a:tcPr marL="9525" marR="9525" marT="9525" marB="0" anchor="b"/>
                </a:tc>
              </a:tr>
              <a:tr h="543165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Fonte: Abel - Associação Brasileira das Empresas de </a:t>
                      </a:r>
                      <a:r>
                        <a:rPr lang="pt-BR" sz="1000" b="1" u="none" strike="noStrike" dirty="0" smtClean="0">
                          <a:effectLst/>
                          <a:latin typeface="Arial Narrow" pitchFamily="34" charset="0"/>
                        </a:rPr>
                        <a:t>Leasing</a:t>
                      </a:r>
                      <a:r>
                        <a:rPr lang="pt-BR" sz="1000" b="1" u="none" strike="noStrike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pt-BR" sz="1000" b="1" i="0" u="none" strike="noStrike" dirty="0">
                        <a:effectLst/>
                        <a:latin typeface="Arial Narrow" pitchFamily="34" charset="0"/>
                      </a:endParaRPr>
                    </a:p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pt-BR" sz="10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6754" marR="6754" marT="675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23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826194"/>
              </p:ext>
            </p:extLst>
          </p:nvPr>
        </p:nvGraphicFramePr>
        <p:xfrm>
          <a:off x="755576" y="1340768"/>
          <a:ext cx="7560842" cy="4078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7283"/>
                <a:gridCol w="626635"/>
                <a:gridCol w="667861"/>
                <a:gridCol w="667861"/>
                <a:gridCol w="709088"/>
                <a:gridCol w="593654"/>
                <a:gridCol w="527692"/>
                <a:gridCol w="527692"/>
                <a:gridCol w="527692"/>
                <a:gridCol w="527692"/>
                <a:gridCol w="527692"/>
              </a:tblGrid>
              <a:tr h="155910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Imobilizado</a:t>
                      </a:r>
                      <a:r>
                        <a:rPr lang="en-US" sz="15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de </a:t>
                      </a:r>
                      <a:r>
                        <a:rPr lang="en-US" sz="15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arrendmento</a:t>
                      </a:r>
                      <a:r>
                        <a:rPr lang="en-US" sz="15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por</a:t>
                      </a:r>
                      <a:r>
                        <a:rPr lang="en-US" sz="15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tipo</a:t>
                      </a:r>
                      <a:r>
                        <a:rPr lang="en-US" sz="15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de bens   2009-2018 </a:t>
                      </a:r>
                      <a:r>
                        <a:rPr lang="en-US" sz="15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(US$ M</a:t>
                      </a:r>
                      <a:r>
                        <a:rPr lang="en-US" sz="15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algn="ctr" fontAlgn="b"/>
                      <a:endParaRPr lang="en-US" sz="15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5898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 dirty="0">
                          <a:effectLst/>
                        </a:rPr>
                        <a:t> </a:t>
                      </a:r>
                      <a:endParaRPr lang="pt-BR" sz="900" b="0" i="0" u="none" strike="noStrike" dirty="0">
                        <a:effectLst/>
                        <a:latin typeface="Arial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Veículos e Afins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57.596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37.617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17.283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10.862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4.810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3.067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1.572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1.365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1.088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757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Máquinas e Equipamentos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6.195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6.858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6.310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5.869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5.275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3.407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1.972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1.772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1.496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1.170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Aeronaves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403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540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578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660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854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895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569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498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506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400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Equipto</a:t>
                      </a:r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 de Informática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1.284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1.239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1.036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1.175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686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405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276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307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384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287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Instalações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88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110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89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72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51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69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40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37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15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31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Móveis</a:t>
                      </a:r>
                      <a:r>
                        <a:rPr lang="pt-BR" sz="10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 utensílios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101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110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89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67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58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56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29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28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27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18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Embarcações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46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56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58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53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61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75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46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40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45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25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Imóveis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69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270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59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84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40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28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21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20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17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6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Outros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223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239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43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45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18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98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107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130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103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44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18591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66.005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47.039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25.545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18.887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 11.853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8.100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4.632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4.197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3.681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2.738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  <a:tr h="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0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b"/>
                      <a:r>
                        <a:rPr lang="en-US" sz="10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Fonte</a:t>
                      </a:r>
                      <a:r>
                        <a:rPr lang="en-US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: Abel – </a:t>
                      </a:r>
                      <a:r>
                        <a:rPr lang="en-US" sz="10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Associação</a:t>
                      </a:r>
                      <a:r>
                        <a:rPr lang="en-US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Brasileira</a:t>
                      </a:r>
                      <a:r>
                        <a:rPr lang="en-US" sz="10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das </a:t>
                      </a:r>
                      <a:r>
                        <a:rPr lang="en-US" sz="1000" b="1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Empresas</a:t>
                      </a:r>
                      <a:r>
                        <a:rPr lang="en-US" sz="10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de leasing</a:t>
                      </a:r>
                      <a:endParaRPr lang="en-US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58" marR="8958" marT="89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62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822172"/>
              </p:ext>
            </p:extLst>
          </p:nvPr>
        </p:nvGraphicFramePr>
        <p:xfrm>
          <a:off x="908050" y="1882775"/>
          <a:ext cx="7327898" cy="3208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9258"/>
                <a:gridCol w="609864"/>
                <a:gridCol w="609864"/>
                <a:gridCol w="609864"/>
                <a:gridCol w="609864"/>
                <a:gridCol w="609864"/>
                <a:gridCol w="609864"/>
                <a:gridCol w="609864"/>
                <a:gridCol w="609864"/>
                <a:gridCol w="609864"/>
                <a:gridCol w="609864"/>
              </a:tblGrid>
              <a:tr h="381000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Arrendamentos</a:t>
                      </a:r>
                      <a:r>
                        <a:rPr lang="en-US" sz="16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a </a:t>
                      </a:r>
                      <a:r>
                        <a:rPr lang="en-US" sz="1600" b="1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receber</a:t>
                      </a:r>
                      <a:r>
                        <a:rPr lang="en-US" sz="16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1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por</a:t>
                      </a:r>
                      <a:r>
                        <a:rPr lang="en-US" sz="16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1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setor</a:t>
                      </a:r>
                      <a:r>
                        <a:rPr lang="en-US" sz="16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de </a:t>
                      </a:r>
                      <a:r>
                        <a:rPr lang="en-US" sz="1600" b="1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atividade</a:t>
                      </a:r>
                      <a:r>
                        <a:rPr lang="en-US" sz="16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16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2009-2018(US</a:t>
                      </a:r>
                      <a:r>
                        <a:rPr lang="en-US" sz="16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$ M</a:t>
                      </a:r>
                      <a:r>
                        <a:rPr lang="en-US" sz="16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algn="ctr" fontAlgn="b"/>
                      <a:endParaRPr lang="en-US" sz="16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Pessoa</a:t>
                      </a:r>
                      <a:r>
                        <a:rPr lang="pt-BR" sz="10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Física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46.321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36.408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20.007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9.779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4.855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1.949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684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625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452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337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Serviços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9.335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9.208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6.759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5.802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5.138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5.353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3.236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3.043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2.568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2.029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Comércio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4.094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3.398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2.043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1.740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1.237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1.065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593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607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618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597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Indústria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5.191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4.865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3.354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2.610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2.060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1.751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921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810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673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632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Estatais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92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97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97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158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76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167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126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109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Outros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945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2.042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1.237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978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490 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468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157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108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65.978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56.018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33.497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21.067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13.856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10.753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5.717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5.302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4.460</a:t>
                      </a:r>
                      <a:endParaRPr lang="pt-BR" sz="1000" b="1" i="0" u="none" strike="noStrike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    3.715 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5270"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Fonte</a:t>
                      </a:r>
                      <a:r>
                        <a:rPr lang="en-US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Abel </a:t>
                      </a:r>
                      <a:r>
                        <a:rPr lang="en-US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en-US" sz="10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Associação</a:t>
                      </a:r>
                      <a:r>
                        <a:rPr lang="en-US" sz="10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b="1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Brasileira</a:t>
                      </a:r>
                      <a:r>
                        <a:rPr lang="en-US" sz="10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das </a:t>
                      </a:r>
                      <a:r>
                        <a:rPr lang="en-US" sz="1000" b="1" u="none" strike="noStrike" baseline="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Empresas</a:t>
                      </a:r>
                      <a:r>
                        <a:rPr lang="en-US" sz="10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de leasing</a:t>
                      </a:r>
                      <a:endParaRPr lang="en-US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pt-BR" sz="1000" b="1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33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842</TotalTime>
  <Words>1465</Words>
  <Application>Microsoft Office PowerPoint</Application>
  <PresentationFormat>Apresentação na tela (4:3)</PresentationFormat>
  <Paragraphs>478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1" baseType="lpstr">
      <vt:lpstr>Concurso</vt:lpstr>
      <vt:lpstr>Imagem de Bitmap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2013, um ano de conquistas históricas para o leasing no Brasil</dc:title>
  <dc:creator>akemi1</dc:creator>
  <cp:lastModifiedBy>Greicy</cp:lastModifiedBy>
  <cp:revision>66</cp:revision>
  <dcterms:created xsi:type="dcterms:W3CDTF">2014-08-07T21:03:17Z</dcterms:created>
  <dcterms:modified xsi:type="dcterms:W3CDTF">2020-08-10T19:43:19Z</dcterms:modified>
</cp:coreProperties>
</file>