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56" r:id="rId2"/>
    <p:sldId id="257" r:id="rId3"/>
    <p:sldId id="264" r:id="rId4"/>
    <p:sldId id="271" r:id="rId5"/>
    <p:sldId id="272" r:id="rId6"/>
    <p:sldId id="266" r:id="rId7"/>
    <p:sldId id="265" r:id="rId8"/>
    <p:sldId id="270"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C6A"/>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Estilo com Tema 1 - Ênfas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0A15C55-8517-42AA-B614-E9B94910E393}" styleName="Estilo Médio 2 - Ênfas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696" y="3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B40BF-D5B3-4E3C-90CC-176EF07660F0}" type="datetimeFigureOut">
              <a:rPr lang="pt-BR" smtClean="0"/>
              <a:t>10/08/2020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D6EB87-3EA9-4480-94BB-4DBCAF13E4E2}" type="slidenum">
              <a:rPr lang="pt-BR" smtClean="0"/>
              <a:t>‹nº›</a:t>
            </a:fld>
            <a:endParaRPr lang="pt-BR"/>
          </a:p>
        </p:txBody>
      </p:sp>
    </p:spTree>
    <p:extLst>
      <p:ext uri="{BB962C8B-B14F-4D97-AF65-F5344CB8AC3E}">
        <p14:creationId xmlns:p14="http://schemas.microsoft.com/office/powerpoint/2010/main" val="2269176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D9D6EB87-3EA9-4480-94BB-4DBCAF13E4E2}" type="slidenum">
              <a:rPr lang="pt-BR" smtClean="0"/>
              <a:t>6</a:t>
            </a:fld>
            <a:endParaRPr lang="pt-BR"/>
          </a:p>
        </p:txBody>
      </p:sp>
    </p:spTree>
    <p:extLst>
      <p:ext uri="{BB962C8B-B14F-4D97-AF65-F5344CB8AC3E}">
        <p14:creationId xmlns:p14="http://schemas.microsoft.com/office/powerpoint/2010/main" val="5702543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pPr eaLnBrk="1" latinLnBrk="0" hangingPunct="1"/>
            <a:fld id="{7CB97365-EBCA-4027-87D5-99FC1D4DF0BB}" type="datetimeFigureOut">
              <a:rPr lang="en-US" smtClean="0"/>
              <a:pPr eaLnBrk="1" latinLnBrk="0" hangingPunct="1"/>
              <a:t>8/10/2020</a:t>
            </a:fld>
            <a:endParaRPr lang="en-US"/>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kumimoji="0" lang="en-US"/>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pPr eaLnBrk="1" latinLnBrk="0" hangingPunct="1"/>
            <a:fld id="{69E29E33-B620-47F9-BB04-8846C2A5AFCC}" type="slidenum">
              <a:rPr kumimoji="0" lang="en-US" smtClean="0"/>
              <a:pPr eaLnBrk="1" latinLnBrk="0" hangingPunct="1"/>
              <a:t>‹nº›</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eaLnBrk="1" latinLnBrk="0" hangingPunct="1"/>
            <a:fld id="{7CB97365-EBCA-4027-87D5-99FC1D4DF0BB}" type="datetimeFigureOut">
              <a:rPr lang="en-US" smtClean="0"/>
              <a:pPr eaLnBrk="1" latinLnBrk="0" hangingPunct="1"/>
              <a:t>8/10/2020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pPr eaLnBrk="1" latinLnBrk="0" hangingPunct="1"/>
            <a:fld id="{69E29E33-B620-47F9-BB04-8846C2A5AFCC}" type="slidenum">
              <a:rPr kumimoji="0" lang="en-US" smtClean="0"/>
              <a:pPr eaLnBrk="1" latinLnBrk="0" hangingPunct="1"/>
              <a:t>‹nº›</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eaLnBrk="1" latinLnBrk="0" hangingPunct="1"/>
            <a:fld id="{7CB97365-EBCA-4027-87D5-99FC1D4DF0BB}" type="datetimeFigureOut">
              <a:rPr lang="en-US" smtClean="0"/>
              <a:pPr eaLnBrk="1" latinLnBrk="0" hangingPunct="1"/>
              <a:t>8/10/2020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pPr eaLnBrk="1" latinLnBrk="0" hangingPunct="1"/>
            <a:fld id="{69E29E33-B620-47F9-BB04-8846C2A5AFCC}" type="slidenum">
              <a:rPr kumimoji="0" lang="en-US" smtClean="0"/>
              <a:pPr eaLnBrk="1" latinLnBrk="0" hangingPunct="1"/>
              <a:t>‹nº›</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pPr eaLnBrk="1" latinLnBrk="0" hangingPunct="1"/>
            <a:fld id="{7CB97365-EBCA-4027-87D5-99FC1D4DF0BB}" type="datetimeFigureOut">
              <a:rPr lang="en-US" smtClean="0"/>
              <a:pPr eaLnBrk="1" latinLnBrk="0" hangingPunct="1"/>
              <a:t>8/10/2020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pPr eaLnBrk="1" latinLnBrk="0" hangingPunct="1"/>
            <a:fld id="{69E29E33-B620-47F9-BB04-8846C2A5AFCC}" type="slidenum">
              <a:rPr kumimoji="0" lang="en-US" smtClean="0"/>
              <a:pPr eaLnBrk="1" latinLnBrk="0" hangingPunct="1"/>
              <a:t>‹nº›</a:t>
            </a:fld>
            <a:endParaRPr kumimoji="0" lang="en-US"/>
          </a:p>
        </p:txBody>
      </p:sp>
      <p:sp>
        <p:nvSpPr>
          <p:cNvPr id="7" name="Título 6"/>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extLst/>
          </a:lstStyle>
          <a:p>
            <a:pPr eaLnBrk="1" latinLnBrk="0" hangingPunct="1"/>
            <a:fld id="{7CB97365-EBCA-4027-87D5-99FC1D4DF0BB}" type="datetimeFigureOut">
              <a:rPr lang="en-US" smtClean="0"/>
              <a:pPr eaLnBrk="1" latinLnBrk="0" hangingPunct="1"/>
              <a:t>8/10/2020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pPr eaLnBrk="1" latinLnBrk="0" hangingPunct="1"/>
            <a:fld id="{69E29E33-B620-47F9-BB04-8846C2A5AFCC}" type="slidenum">
              <a:rPr kumimoji="0" lang="en-US" smtClean="0"/>
              <a:pPr eaLnBrk="1" latinLnBrk="0" hangingPunct="1"/>
              <a:t>‹nº›</a:t>
            </a:fld>
            <a:endParaRPr kumimoji="0" lang="en-US"/>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pPr eaLnBrk="1" latinLnBrk="0" hangingPunct="1"/>
            <a:fld id="{7CB97365-EBCA-4027-87D5-99FC1D4DF0BB}" type="datetimeFigureOut">
              <a:rPr lang="en-US" smtClean="0"/>
              <a:pPr eaLnBrk="1" latinLnBrk="0" hangingPunct="1"/>
              <a:t>8/10/2020</a:t>
            </a:fld>
            <a:endParaRPr lang="en-US"/>
          </a:p>
        </p:txBody>
      </p:sp>
      <p:sp>
        <p:nvSpPr>
          <p:cNvPr id="6" name="Espaço Reservado para Rodapé 5"/>
          <p:cNvSpPr>
            <a:spLocks noGrp="1"/>
          </p:cNvSpPr>
          <p:nvPr>
            <p:ph type="ftr" sz="quarter" idx="11"/>
          </p:nvPr>
        </p:nvSpPr>
        <p:spPr/>
        <p:txBody>
          <a:bodyPr/>
          <a:lstStyle>
            <a:extLst/>
          </a:lstStyle>
          <a:p>
            <a:endParaRPr kumimoji="0" lang="en-US"/>
          </a:p>
        </p:txBody>
      </p:sp>
      <p:sp>
        <p:nvSpPr>
          <p:cNvPr id="7" name="Espaço Reservado para Número de Slide 6"/>
          <p:cNvSpPr>
            <a:spLocks noGrp="1"/>
          </p:cNvSpPr>
          <p:nvPr>
            <p:ph type="sldNum" sz="quarter" idx="12"/>
          </p:nvPr>
        </p:nvSpPr>
        <p:spPr/>
        <p:txBody>
          <a:bodyPr/>
          <a:lstStyle>
            <a:extLst/>
          </a:lstStyle>
          <a:p>
            <a:pPr eaLnBrk="1" latinLnBrk="0" hangingPunct="1"/>
            <a:fld id="{69E29E33-B620-47F9-BB04-8846C2A5AFCC}" type="slidenum">
              <a:rPr kumimoji="0" lang="en-US" smtClean="0"/>
              <a:pPr eaLnBrk="1" latinLnBrk="0" hangingPunct="1"/>
              <a:t>‹nº›</a:t>
            </a:fld>
            <a:endParaRPr kumimoji="0" lang="en-US"/>
          </a:p>
        </p:txBody>
      </p:sp>
      <p:sp>
        <p:nvSpPr>
          <p:cNvPr id="8" name="Título 7"/>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pPr eaLnBrk="1" latinLnBrk="0" hangingPunct="1"/>
            <a:fld id="{7CB97365-EBCA-4027-87D5-99FC1D4DF0BB}" type="datetimeFigureOut">
              <a:rPr lang="en-US" smtClean="0"/>
              <a:pPr eaLnBrk="1" latinLnBrk="0" hangingPunct="1"/>
              <a:t>8/10/2020</a:t>
            </a:fld>
            <a:endParaRPr lang="en-US"/>
          </a:p>
        </p:txBody>
      </p:sp>
      <p:sp>
        <p:nvSpPr>
          <p:cNvPr id="8" name="Espaço Reservado para Rodapé 7"/>
          <p:cNvSpPr>
            <a:spLocks noGrp="1"/>
          </p:cNvSpPr>
          <p:nvPr>
            <p:ph type="ftr" sz="quarter" idx="11"/>
          </p:nvPr>
        </p:nvSpPr>
        <p:spPr/>
        <p:txBody>
          <a:bodyPr/>
          <a:lstStyle>
            <a:extLst/>
          </a:lstStyle>
          <a:p>
            <a:endParaRPr kumimoji="0" lang="en-US"/>
          </a:p>
        </p:txBody>
      </p:sp>
      <p:sp>
        <p:nvSpPr>
          <p:cNvPr id="9" name="Espaço Reservado para Número de Slide 8"/>
          <p:cNvSpPr>
            <a:spLocks noGrp="1"/>
          </p:cNvSpPr>
          <p:nvPr>
            <p:ph type="sldNum" sz="quarter" idx="12"/>
          </p:nvPr>
        </p:nvSpPr>
        <p:spPr/>
        <p:txBody>
          <a:bodyPr/>
          <a:lstStyle>
            <a:extLst/>
          </a:lstStyle>
          <a:p>
            <a:pPr eaLnBrk="1" latinLnBrk="0" hangingPunct="1"/>
            <a:fld id="{69E29E33-B620-47F9-BB04-8846C2A5AFCC}" type="slidenum">
              <a:rPr kumimoji="0" lang="en-US" smtClean="0"/>
              <a:pPr eaLnBrk="1" latinLnBrk="0" hangingPunct="1"/>
              <a:t>‹nº›</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pPr eaLnBrk="1" latinLnBrk="0" hangingPunct="1"/>
            <a:fld id="{7CB97365-EBCA-4027-87D5-99FC1D4DF0BB}" type="datetimeFigureOut">
              <a:rPr lang="en-US" smtClean="0"/>
              <a:pPr eaLnBrk="1" latinLnBrk="0" hangingPunct="1"/>
              <a:t>8/10/2020</a:t>
            </a:fld>
            <a:endParaRPr lang="en-US"/>
          </a:p>
        </p:txBody>
      </p:sp>
      <p:sp>
        <p:nvSpPr>
          <p:cNvPr id="4" name="Espaço Reservado para Rodapé 3"/>
          <p:cNvSpPr>
            <a:spLocks noGrp="1"/>
          </p:cNvSpPr>
          <p:nvPr>
            <p:ph type="ftr" sz="quarter" idx="11"/>
          </p:nvPr>
        </p:nvSpPr>
        <p:spPr/>
        <p:txBody>
          <a:bodyPr/>
          <a:lstStyle>
            <a:extLst/>
          </a:lstStyle>
          <a:p>
            <a:endParaRPr kumimoji="0" lang="en-US"/>
          </a:p>
        </p:txBody>
      </p:sp>
      <p:sp>
        <p:nvSpPr>
          <p:cNvPr id="5" name="Espaço Reservado para Número de Slide 4"/>
          <p:cNvSpPr>
            <a:spLocks noGrp="1"/>
          </p:cNvSpPr>
          <p:nvPr>
            <p:ph type="sldNum" sz="quarter" idx="12"/>
          </p:nvPr>
        </p:nvSpPr>
        <p:spPr/>
        <p:txBody>
          <a:bodyPr/>
          <a:lstStyle>
            <a:extLst/>
          </a:lstStyle>
          <a:p>
            <a:pPr eaLnBrk="1" latinLnBrk="0" hangingPunct="1"/>
            <a:fld id="{69E29E33-B620-47F9-BB04-8846C2A5AFCC}" type="slidenum">
              <a:rPr kumimoji="0" lang="en-US" smtClean="0"/>
              <a:pPr eaLnBrk="1" latinLnBrk="0" hangingPunct="1"/>
              <a:t>‹nº›</a:t>
            </a:fld>
            <a:endParaRPr kumimoji="0" lang="en-US"/>
          </a:p>
        </p:txBody>
      </p:sp>
      <p:sp>
        <p:nvSpPr>
          <p:cNvPr id="6" name="Título 5"/>
          <p:cNvSpPr>
            <a:spLocks noGrp="1"/>
          </p:cNvSpPr>
          <p:nvPr>
            <p:ph type="title"/>
          </p:nvPr>
        </p:nvSpPr>
        <p:spPr/>
        <p:txBody>
          <a:bodyPr rtlCol="0"/>
          <a:lstStyle>
            <a:extLst/>
          </a:lstStyle>
          <a:p>
            <a:r>
              <a:rPr kumimoji="0" lang="pt-BR" smtClean="0"/>
              <a:t>Clique para editar o título mestre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pPr eaLnBrk="1" latinLnBrk="0" hangingPunct="1"/>
            <a:fld id="{7CB97365-EBCA-4027-87D5-99FC1D4DF0BB}" type="datetimeFigureOut">
              <a:rPr lang="en-US" smtClean="0"/>
              <a:pPr eaLnBrk="1" latinLnBrk="0" hangingPunct="1"/>
              <a:t>8/10/2020</a:t>
            </a:fld>
            <a:endParaRPr lang="en-US"/>
          </a:p>
        </p:txBody>
      </p:sp>
      <p:sp>
        <p:nvSpPr>
          <p:cNvPr id="3" name="Espaço Reservado para Rodapé 2"/>
          <p:cNvSpPr>
            <a:spLocks noGrp="1"/>
          </p:cNvSpPr>
          <p:nvPr>
            <p:ph type="ftr" sz="quarter" idx="11"/>
          </p:nvPr>
        </p:nvSpPr>
        <p:spPr/>
        <p:txBody>
          <a:bodyPr/>
          <a:lstStyle>
            <a:extLst/>
          </a:lstStyle>
          <a:p>
            <a:endParaRPr kumimoji="0" lang="en-US"/>
          </a:p>
        </p:txBody>
      </p:sp>
      <p:sp>
        <p:nvSpPr>
          <p:cNvPr id="4" name="Espaço Reservado para Número de Slide 3"/>
          <p:cNvSpPr>
            <a:spLocks noGrp="1"/>
          </p:cNvSpPr>
          <p:nvPr>
            <p:ph type="sldNum" sz="quarter" idx="12"/>
          </p:nvPr>
        </p:nvSpPr>
        <p:spPr/>
        <p:txBody>
          <a:bodyPr/>
          <a:lstStyle>
            <a:extLst/>
          </a:lstStyle>
          <a:p>
            <a:pPr eaLnBrk="1" latinLnBrk="0" hangingPunct="1"/>
            <a:fld id="{69E29E33-B620-47F9-BB04-8846C2A5AFCC}" type="slidenum">
              <a:rPr kumimoji="0" lang="en-US" smtClean="0"/>
              <a:pPr eaLnBrk="1" latinLnBrk="0" hangingPunct="1"/>
              <a:t>‹nº›</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pPr eaLnBrk="1" latinLnBrk="0" hangingPunct="1"/>
            <a:fld id="{7CB97365-EBCA-4027-87D5-99FC1D4DF0BB}" type="datetimeFigureOut">
              <a:rPr lang="en-US" smtClean="0"/>
              <a:pPr eaLnBrk="1" latinLnBrk="0" hangingPunct="1"/>
              <a:t>8/10/2020</a:t>
            </a:fld>
            <a:endParaRPr lang="en-US"/>
          </a:p>
        </p:txBody>
      </p:sp>
      <p:sp>
        <p:nvSpPr>
          <p:cNvPr id="6" name="Espaço Reservado para Rodapé 5"/>
          <p:cNvSpPr>
            <a:spLocks noGrp="1"/>
          </p:cNvSpPr>
          <p:nvPr>
            <p:ph type="ftr" sz="quarter" idx="11"/>
          </p:nvPr>
        </p:nvSpPr>
        <p:spPr/>
        <p:txBody>
          <a:bodyPr/>
          <a:lstStyle>
            <a:extLst/>
          </a:lstStyle>
          <a:p>
            <a:endParaRPr kumimoji="0" lang="en-US"/>
          </a:p>
        </p:txBody>
      </p:sp>
      <p:sp>
        <p:nvSpPr>
          <p:cNvPr id="7" name="Espaço Reservado para Número de Slide 6"/>
          <p:cNvSpPr>
            <a:spLocks noGrp="1"/>
          </p:cNvSpPr>
          <p:nvPr>
            <p:ph type="sldNum" sz="quarter" idx="12"/>
          </p:nvPr>
        </p:nvSpPr>
        <p:spPr/>
        <p:txBody>
          <a:bodyPr/>
          <a:lstStyle>
            <a:extLst/>
          </a:lstStyle>
          <a:p>
            <a:pPr eaLnBrk="1" latinLnBrk="0" hangingPunct="1"/>
            <a:fld id="{69E29E33-B620-47F9-BB04-8846C2A5AFCC}" type="slidenum">
              <a:rPr kumimoji="0" lang="en-US" smtClean="0"/>
              <a:pPr eaLnBrk="1" latinLnBrk="0" hangingPunct="1"/>
              <a:t>‹nº›</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pPr eaLnBrk="1" latinLnBrk="0" hangingPunct="1"/>
            <a:fld id="{7CB97365-EBCA-4027-87D5-99FC1D4DF0BB}" type="datetimeFigureOut">
              <a:rPr lang="en-US" smtClean="0"/>
              <a:pPr eaLnBrk="1" latinLnBrk="0" hangingPunct="1"/>
              <a:t>8/10/2020</a:t>
            </a:fld>
            <a:endParaRPr lang="en-US"/>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pPr eaLnBrk="1" latinLnBrk="0" hangingPunct="1"/>
            <a:fld id="{69E29E33-B620-47F9-BB04-8846C2A5AFCC}" type="slidenum">
              <a:rPr kumimoji="0" lang="en-US" smtClean="0"/>
              <a:pPr eaLnBrk="1" latinLnBrk="0" hangingPunct="1"/>
              <a:t>‹nº›</a:t>
            </a:fld>
            <a:endParaRPr kumimoji="0" lang="en-US"/>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título mestre</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eaLnBrk="1" latinLnBrk="0" hangingPunct="1"/>
            <a:fld id="{7CB97365-EBCA-4027-87D5-99FC1D4DF0BB}" type="datetimeFigureOut">
              <a:rPr lang="en-US" smtClean="0"/>
              <a:pPr eaLnBrk="1" latinLnBrk="0" hangingPunct="1"/>
              <a:t>8/10/2020</a:t>
            </a:fld>
            <a:endParaRPr lang="en-US">
              <a:solidFill>
                <a:schemeClr val="tx1">
                  <a:shade val="50000"/>
                </a:schemeClr>
              </a:solidFill>
            </a:endParaRP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0" lang="en-US">
              <a:solidFill>
                <a:schemeClr val="tx1">
                  <a:shade val="50000"/>
                </a:schemeClr>
              </a:solidFill>
            </a:endParaRP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eaLnBrk="1" latinLnBrk="0" hangingPunct="1"/>
            <a:fld id="{69E29E33-B620-47F9-BB04-8846C2A5AFCC}" type="slidenum">
              <a:rPr kumimoji="0" lang="en-US" smtClean="0"/>
              <a:pPr eaLnBrk="1" latinLnBrk="0" hangingPunct="1"/>
              <a:t>‹nº›</a:t>
            </a:fld>
            <a:endParaRPr kumimoji="0" lang="en-US" dirty="0">
              <a:solidFill>
                <a:schemeClr val="tx1">
                  <a:shade val="50000"/>
                </a:scheme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914400" y="2060575"/>
            <a:ext cx="8229600" cy="1828800"/>
          </a:xfrm>
        </p:spPr>
        <p:txBody>
          <a:bodyPr>
            <a:normAutofit/>
          </a:bodyPr>
          <a:lstStyle/>
          <a:p>
            <a:r>
              <a:rPr lang="pt-BR" sz="3100" dirty="0" smtClean="0">
                <a:effectLst/>
              </a:rPr>
              <a:t/>
            </a:r>
            <a:br>
              <a:rPr lang="pt-BR" sz="3100" dirty="0" smtClean="0">
                <a:effectLst/>
              </a:rPr>
            </a:br>
            <a:endParaRPr lang="pt-BR"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graphicFrame>
        <p:nvGraphicFramePr>
          <p:cNvPr id="5" name="Objeto 4"/>
          <p:cNvGraphicFramePr>
            <a:graphicFrameLocks noChangeAspect="1"/>
          </p:cNvGraphicFramePr>
          <p:nvPr>
            <p:extLst>
              <p:ext uri="{D42A27DB-BD31-4B8C-83A1-F6EECF244321}">
                <p14:modId xmlns:p14="http://schemas.microsoft.com/office/powerpoint/2010/main" val="2374046778"/>
              </p:ext>
            </p:extLst>
          </p:nvPr>
        </p:nvGraphicFramePr>
        <p:xfrm>
          <a:off x="323528" y="404664"/>
          <a:ext cx="1257300" cy="792088"/>
        </p:xfrm>
        <a:graphic>
          <a:graphicData uri="http://schemas.openxmlformats.org/presentationml/2006/ole">
            <mc:AlternateContent xmlns:mc="http://schemas.openxmlformats.org/markup-compatibility/2006">
              <mc:Choice xmlns:v="urn:schemas-microsoft-com:vml" Requires="v">
                <p:oleObj spid="_x0000_s5192" name="Imagem de Bitmap" r:id="rId3" imgW="3809524" imgH="2029108" progId="Paint.Picture">
                  <p:embed/>
                </p:oleObj>
              </mc:Choice>
              <mc:Fallback>
                <p:oleObj name="Imagem de Bitmap" r:id="rId3" imgW="3809524" imgH="2029108"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04664"/>
                        <a:ext cx="1257300" cy="792088"/>
                      </a:xfrm>
                      <a:prstGeom prst="rect">
                        <a:avLst/>
                      </a:prstGeom>
                      <a:noFill/>
                    </p:spPr>
                  </p:pic>
                </p:oleObj>
              </mc:Fallback>
            </mc:AlternateContent>
          </a:graphicData>
        </a:graphic>
      </p:graphicFrame>
      <p:sp>
        <p:nvSpPr>
          <p:cNvPr id="6" name="Título 1"/>
          <p:cNvSpPr txBox="1">
            <a:spLocks/>
          </p:cNvSpPr>
          <p:nvPr/>
        </p:nvSpPr>
        <p:spPr>
          <a:xfrm>
            <a:off x="3851920" y="5301208"/>
            <a:ext cx="4989240" cy="1065312"/>
          </a:xfrm>
          <a:prstGeom prst="rect">
            <a:avLst/>
          </a:prstGeom>
        </p:spPr>
        <p:txBody>
          <a:bodyPr vert="horz" anchor="ctr">
            <a:normAutofit fontScale="25000" lnSpcReduction="20000"/>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pt-BR" sz="3100" dirty="0" smtClean="0">
                <a:effectLst/>
              </a:rPr>
              <a:t/>
            </a:r>
            <a:br>
              <a:rPr lang="pt-BR" sz="3100" dirty="0" smtClean="0">
                <a:effectLst/>
              </a:rPr>
            </a:br>
            <a:endParaRPr lang="pt-BR" sz="3100" dirty="0" smtClean="0">
              <a:effectLst/>
            </a:endParaRPr>
          </a:p>
          <a:p>
            <a:endParaRPr lang="pt-BR" sz="3100" dirty="0">
              <a:solidFill>
                <a:schemeClr val="accent5">
                  <a:lumMod val="75000"/>
                </a:schemeClr>
              </a:solidFill>
              <a:effectLst/>
            </a:endParaRPr>
          </a:p>
          <a:p>
            <a:r>
              <a:rPr lang="pt-BR" sz="7200" dirty="0" smtClean="0">
                <a:solidFill>
                  <a:schemeClr val="accent1">
                    <a:lumMod val="75000"/>
                  </a:schemeClr>
                </a:solidFill>
                <a:effectLst/>
              </a:rPr>
              <a:t>Osmar Roncolato Pinho</a:t>
            </a:r>
          </a:p>
          <a:p>
            <a:r>
              <a:rPr lang="pt-BR" sz="7200" dirty="0" smtClean="0">
                <a:solidFill>
                  <a:schemeClr val="accent1">
                    <a:lumMod val="75000"/>
                  </a:schemeClr>
                </a:solidFill>
                <a:effectLst/>
              </a:rPr>
              <a:t>Presidente</a:t>
            </a:r>
          </a:p>
          <a:p>
            <a:endParaRPr lang="pt-BR" sz="6700" dirty="0">
              <a:solidFill>
                <a:schemeClr val="accent1">
                  <a:lumMod val="75000"/>
                </a:schemeClr>
              </a:solidFill>
              <a:effectLst/>
            </a:endParaRPr>
          </a:p>
          <a:p>
            <a:r>
              <a:rPr lang="pt-BR" sz="8000" dirty="0" smtClean="0">
                <a:solidFill>
                  <a:schemeClr val="accent1">
                    <a:lumMod val="75000"/>
                  </a:schemeClr>
                </a:solidFill>
                <a:effectLst/>
              </a:rPr>
              <a:t>WLY 2020</a:t>
            </a:r>
          </a:p>
          <a:p>
            <a:r>
              <a:rPr lang="pt-BR" sz="4000" dirty="0" smtClean="0">
                <a:solidFill>
                  <a:schemeClr val="bg2">
                    <a:lumMod val="75000"/>
                  </a:schemeClr>
                </a:solidFill>
                <a:effectLst/>
              </a:rPr>
              <a:t/>
            </a:r>
            <a:br>
              <a:rPr lang="pt-BR" sz="4000" dirty="0" smtClean="0">
                <a:solidFill>
                  <a:schemeClr val="bg2">
                    <a:lumMod val="75000"/>
                  </a:schemeClr>
                </a:solidFill>
                <a:effectLst/>
              </a:rPr>
            </a:br>
            <a:endParaRPr lang="pt-BR" sz="4000" dirty="0">
              <a:solidFill>
                <a:schemeClr val="bg2">
                  <a:lumMod val="75000"/>
                </a:schemeClr>
              </a:solidFill>
            </a:endParaRPr>
          </a:p>
        </p:txBody>
      </p:sp>
      <p:sp>
        <p:nvSpPr>
          <p:cNvPr id="3" name="Retângulo 2"/>
          <p:cNvSpPr/>
          <p:nvPr/>
        </p:nvSpPr>
        <p:spPr>
          <a:xfrm>
            <a:off x="874624" y="1916832"/>
            <a:ext cx="7272808" cy="1938992"/>
          </a:xfrm>
          <a:prstGeom prst="rect">
            <a:avLst/>
          </a:prstGeom>
        </p:spPr>
        <p:txBody>
          <a:bodyPr wrap="square">
            <a:spAutoFit/>
          </a:bodyPr>
          <a:lstStyle/>
          <a:p>
            <a:pPr algn="ctr"/>
            <a:endParaRPr lang="pt-BR" sz="3200" dirty="0" smtClean="0">
              <a:solidFill>
                <a:schemeClr val="bg2">
                  <a:lumMod val="25000"/>
                </a:schemeClr>
              </a:solidFill>
              <a:latin typeface="+mj-lt"/>
            </a:endParaRPr>
          </a:p>
          <a:p>
            <a:pPr algn="ctr"/>
            <a:r>
              <a:rPr lang="en-US" sz="3200" b="1" dirty="0"/>
              <a:t>Brazilian economy on its way to bounce back </a:t>
            </a:r>
            <a:r>
              <a:rPr lang="pt-BR" sz="3200" b="1" dirty="0" smtClean="0">
                <a:solidFill>
                  <a:srgbClr val="0070C0"/>
                </a:solidFill>
              </a:rPr>
              <a:t> </a:t>
            </a:r>
            <a:endParaRPr lang="pt-BR" sz="3200" dirty="0">
              <a:solidFill>
                <a:srgbClr val="0070C0"/>
              </a:solidFill>
            </a:endParaRPr>
          </a:p>
          <a:p>
            <a:endParaRPr lang="pt-BR" sz="2400" dirty="0">
              <a:solidFill>
                <a:schemeClr val="tx2">
                  <a:lumMod val="75000"/>
                </a:schemeClr>
              </a:solidFill>
              <a:latin typeface="+mj-lt"/>
            </a:endParaRPr>
          </a:p>
        </p:txBody>
      </p:sp>
    </p:spTree>
    <p:extLst>
      <p:ext uri="{BB962C8B-B14F-4D97-AF65-F5344CB8AC3E}">
        <p14:creationId xmlns:p14="http://schemas.microsoft.com/office/powerpoint/2010/main" val="2537536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6307662" y="5861888"/>
            <a:ext cx="2484325" cy="430887"/>
          </a:xfrm>
          <a:prstGeom prst="rect">
            <a:avLst/>
          </a:prstGeom>
        </p:spPr>
        <p:txBody>
          <a:bodyPr wrap="square">
            <a:spAutoFit/>
          </a:bodyPr>
          <a:lstStyle/>
          <a:p>
            <a:r>
              <a:rPr lang="pt-BR" sz="1100" dirty="0" smtClean="0"/>
              <a:t>       Osmar Roncolato Pinho</a:t>
            </a:r>
          </a:p>
          <a:p>
            <a:r>
              <a:rPr lang="pt-BR" sz="1100" dirty="0" smtClean="0"/>
              <a:t>                  Presidente</a:t>
            </a:r>
            <a:endParaRPr lang="pt-BR" sz="1100" dirty="0"/>
          </a:p>
        </p:txBody>
      </p:sp>
      <p:pic>
        <p:nvPicPr>
          <p:cNvPr id="2" name="Picture 2" descr="G:\World Leasing Yearbook\2019\Foto_Sr. Osma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9238" y="3212976"/>
            <a:ext cx="2484324" cy="2592288"/>
          </a:xfrm>
          <a:prstGeom prst="rect">
            <a:avLst/>
          </a:prstGeom>
          <a:noFill/>
          <a:extLst>
            <a:ext uri="{909E8E84-426E-40DD-AFC4-6F175D3DCCD1}">
              <a14:hiddenFill xmlns:a14="http://schemas.microsoft.com/office/drawing/2010/main">
                <a:solidFill>
                  <a:srgbClr val="FFFFFF"/>
                </a:solidFill>
              </a14:hiddenFill>
            </a:ext>
          </a:extLst>
        </p:spPr>
      </p:pic>
      <p:sp>
        <p:nvSpPr>
          <p:cNvPr id="3" name="Retângulo 2"/>
          <p:cNvSpPr/>
          <p:nvPr/>
        </p:nvSpPr>
        <p:spPr>
          <a:xfrm>
            <a:off x="725692" y="980728"/>
            <a:ext cx="8036411" cy="1477328"/>
          </a:xfrm>
          <a:prstGeom prst="rect">
            <a:avLst/>
          </a:prstGeom>
        </p:spPr>
        <p:txBody>
          <a:bodyPr wrap="square">
            <a:spAutoFit/>
          </a:bodyPr>
          <a:lstStyle/>
          <a:p>
            <a:pPr algn="just"/>
            <a:r>
              <a:rPr lang="en-US" dirty="0"/>
              <a:t>The analysis of the macroeconomic indicators from the latest months still shows a low growth scenario in the Brazilian economy, with a localized reaction coming from some activity sectors. In 2017 and 2018, economy growth was weak, of only 1.1%, and projections for 2019 indicate an expansion lower than 1%.</a:t>
            </a:r>
            <a:endParaRPr lang="pt-BR" dirty="0"/>
          </a:p>
        </p:txBody>
      </p:sp>
      <p:sp>
        <p:nvSpPr>
          <p:cNvPr id="6" name="Retângulo 5"/>
          <p:cNvSpPr/>
          <p:nvPr/>
        </p:nvSpPr>
        <p:spPr>
          <a:xfrm>
            <a:off x="750344" y="2564904"/>
            <a:ext cx="5502492" cy="1754326"/>
          </a:xfrm>
          <a:prstGeom prst="rect">
            <a:avLst/>
          </a:prstGeom>
        </p:spPr>
        <p:txBody>
          <a:bodyPr wrap="square">
            <a:spAutoFit/>
          </a:bodyPr>
          <a:lstStyle/>
          <a:p>
            <a:pPr algn="just"/>
            <a:r>
              <a:rPr lang="en-US" dirty="0"/>
              <a:t>But now, rock bottom is a thing of the past. If we look to the future, it is already possible to catch a glimpse of good signs, with expectations of a sharper economy bounce back in the coming months. </a:t>
            </a:r>
            <a:endParaRPr lang="en-US" dirty="0" smtClean="0"/>
          </a:p>
          <a:p>
            <a:pPr algn="just"/>
            <a:endParaRPr lang="pt-BR" dirty="0"/>
          </a:p>
        </p:txBody>
      </p:sp>
      <p:sp>
        <p:nvSpPr>
          <p:cNvPr id="7" name="Retângulo 6"/>
          <p:cNvSpPr/>
          <p:nvPr/>
        </p:nvSpPr>
        <p:spPr>
          <a:xfrm>
            <a:off x="750344" y="4221088"/>
            <a:ext cx="5327497" cy="1200329"/>
          </a:xfrm>
          <a:prstGeom prst="rect">
            <a:avLst/>
          </a:prstGeom>
        </p:spPr>
        <p:txBody>
          <a:bodyPr wrap="square">
            <a:spAutoFit/>
          </a:bodyPr>
          <a:lstStyle/>
          <a:p>
            <a:pPr algn="just"/>
            <a:r>
              <a:rPr lang="en-US" dirty="0"/>
              <a:t>A promising combination of factors is in the works and it will favor a consistent recovery process, although at a gradual pace, but still consistent.</a:t>
            </a:r>
            <a:endParaRPr lang="pt-BR" dirty="0"/>
          </a:p>
        </p:txBody>
      </p:sp>
    </p:spTree>
    <p:extLst>
      <p:ext uri="{BB962C8B-B14F-4D97-AF65-F5344CB8AC3E}">
        <p14:creationId xmlns:p14="http://schemas.microsoft.com/office/powerpoint/2010/main" val="213248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11560" y="533604"/>
            <a:ext cx="7848872" cy="2308324"/>
          </a:xfrm>
          <a:prstGeom prst="rect">
            <a:avLst/>
          </a:prstGeom>
        </p:spPr>
        <p:txBody>
          <a:bodyPr wrap="square">
            <a:spAutoFit/>
          </a:bodyPr>
          <a:lstStyle/>
          <a:p>
            <a:pPr algn="just"/>
            <a:r>
              <a:rPr lang="en-US" dirty="0"/>
              <a:t>Benchmark interest rate and inflation are at their lowest historic levels and the government elected in 2018 has been showing commitment to improve tax grounds and leverage the Brazilian economy competitiveness for the next years. The reforms agenda in progress will contribute to balance public accounts, establishing the foundations for a sustainable growth. In this sense, the pension reform, which is about to be approved by the Congress still this year, is paramount to reduce the fiscal deficit in the long term.</a:t>
            </a:r>
            <a:endParaRPr lang="pt-BR" dirty="0"/>
          </a:p>
        </p:txBody>
      </p:sp>
      <p:sp>
        <p:nvSpPr>
          <p:cNvPr id="3" name="Retângulo 2"/>
          <p:cNvSpPr/>
          <p:nvPr/>
        </p:nvSpPr>
        <p:spPr>
          <a:xfrm>
            <a:off x="611560" y="2870448"/>
            <a:ext cx="7848872" cy="1477328"/>
          </a:xfrm>
          <a:prstGeom prst="rect">
            <a:avLst/>
          </a:prstGeom>
        </p:spPr>
        <p:txBody>
          <a:bodyPr wrap="square">
            <a:spAutoFit/>
          </a:bodyPr>
          <a:lstStyle/>
          <a:p>
            <a:pPr algn="just"/>
            <a:r>
              <a:rPr lang="en-US" dirty="0"/>
              <a:t>At the same time, the economics team is putting to work an ambitious privatizations and concessions program for the infrastructure field, including energy, and it is expected to raise billions of dollars for the public coffers and attract private investments to the country. </a:t>
            </a:r>
            <a:endParaRPr lang="pt-BR" dirty="0"/>
          </a:p>
        </p:txBody>
      </p:sp>
      <p:sp>
        <p:nvSpPr>
          <p:cNvPr id="4" name="Retângulo 3"/>
          <p:cNvSpPr/>
          <p:nvPr/>
        </p:nvSpPr>
        <p:spPr>
          <a:xfrm>
            <a:off x="613520" y="4437112"/>
            <a:ext cx="7850832" cy="1477328"/>
          </a:xfrm>
          <a:prstGeom prst="rect">
            <a:avLst/>
          </a:prstGeom>
        </p:spPr>
        <p:txBody>
          <a:bodyPr wrap="square">
            <a:spAutoFit/>
          </a:bodyPr>
          <a:lstStyle/>
          <a:p>
            <a:pPr algn="just"/>
            <a:r>
              <a:rPr lang="en-US" dirty="0"/>
              <a:t>Essential to improve the businesses environment, the tax reform is also part of the government and the Congress priorities agenda, and they are working to approve it until the end of the year. The tax reform proposal provides for the simplification and the reduction of taxes.</a:t>
            </a:r>
            <a:endParaRPr lang="pt-BR" dirty="0"/>
          </a:p>
        </p:txBody>
      </p:sp>
    </p:spTree>
    <p:extLst>
      <p:ext uri="{BB962C8B-B14F-4D97-AF65-F5344CB8AC3E}">
        <p14:creationId xmlns:p14="http://schemas.microsoft.com/office/powerpoint/2010/main" val="2108887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613520" y="692696"/>
            <a:ext cx="7992888" cy="2031325"/>
          </a:xfrm>
          <a:prstGeom prst="rect">
            <a:avLst/>
          </a:prstGeom>
        </p:spPr>
        <p:txBody>
          <a:bodyPr wrap="square">
            <a:spAutoFit/>
          </a:bodyPr>
          <a:lstStyle/>
          <a:p>
            <a:pPr algn="just"/>
            <a:r>
              <a:rPr lang="en-US" dirty="0"/>
              <a:t>The Brazilian tax system is unfair and complex because it distorts the goods and services relative prices, causing the loss of production capacity, the shutting down of companies, and, to sum up, harming economic growth. Brazilian tax burden is one of the world’s highest -- 35% of all value generated by the country is consumed by the taxes. Brazil is one of the few countries that do not adopt the Value-Added Tax (VAT), which has the tax selectivity as one of its features. </a:t>
            </a:r>
            <a:endParaRPr lang="pt-BR" dirty="0"/>
          </a:p>
        </p:txBody>
      </p:sp>
      <p:sp>
        <p:nvSpPr>
          <p:cNvPr id="6" name="Retângulo 5"/>
          <p:cNvSpPr/>
          <p:nvPr/>
        </p:nvSpPr>
        <p:spPr>
          <a:xfrm>
            <a:off x="611560" y="2852936"/>
            <a:ext cx="7992888" cy="2585323"/>
          </a:xfrm>
          <a:prstGeom prst="rect">
            <a:avLst/>
          </a:prstGeom>
        </p:spPr>
        <p:txBody>
          <a:bodyPr wrap="square">
            <a:spAutoFit/>
          </a:bodyPr>
          <a:lstStyle/>
          <a:p>
            <a:pPr algn="just"/>
            <a:r>
              <a:rPr lang="en-US" dirty="0"/>
              <a:t>Furthermore, from the legal point of view, the Brazilian tax framework is a never-ending source of insecurity. Important areas, such as leasing, have been harmed by this framework of legal insecurity and its negative effects on the economy. The commercial leasing market ended 2018 with a 0.42% participation in the Gross Domestic Product (GDP). In December 2018, the Portfolio Present Value (PV) showed a balance of BRL 10.435 billion. Amongst the most leased goods were machinery and equipment, responsible for 40.76% of the portfolio; vehicles, 26.38%; aircrafts, 13.95%; and other types of goods, 18.91%.</a:t>
            </a:r>
            <a:endParaRPr lang="pt-BR" dirty="0"/>
          </a:p>
        </p:txBody>
      </p:sp>
    </p:spTree>
    <p:extLst>
      <p:ext uri="{BB962C8B-B14F-4D97-AF65-F5344CB8AC3E}">
        <p14:creationId xmlns:p14="http://schemas.microsoft.com/office/powerpoint/2010/main" val="3866879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95536" y="620688"/>
            <a:ext cx="8208912" cy="4247317"/>
          </a:xfrm>
          <a:prstGeom prst="rect">
            <a:avLst/>
          </a:prstGeom>
        </p:spPr>
        <p:txBody>
          <a:bodyPr wrap="square">
            <a:spAutoFit/>
          </a:bodyPr>
          <a:lstStyle/>
          <a:p>
            <a:pPr algn="just"/>
            <a:r>
              <a:rPr lang="en-US" dirty="0"/>
              <a:t>In the credit area we had an important improvement: the regulation of the positive register, which makes it possible for end-users to have their own credit score. This way, Brazil is on par with the international best practices for credit. Paired with the interest rate drop, the positive register will contribute to build a more competitive environment for credit concession, which is expected to result in lower costs for the borrower in the long run. </a:t>
            </a:r>
            <a:endParaRPr lang="en-US" dirty="0" smtClean="0"/>
          </a:p>
          <a:p>
            <a:pPr algn="just"/>
            <a:endParaRPr lang="pt-BR" dirty="0"/>
          </a:p>
          <a:p>
            <a:pPr algn="just"/>
            <a:r>
              <a:rPr lang="en-US" dirty="0"/>
              <a:t>This set of measures and initiatives from the government should strengthen entrepreneurs’ confidence, spreading a positive feeling to other segments, creating a virtuous cycle. Companies will feel more motivated to invest in modernization and production capacity expansion, generating a positive effect on the job level. We still have many challenges to overcome, but Brazil is working to meet stability and sustainable growth again soon.</a:t>
            </a:r>
            <a:endParaRPr lang="pt-BR" dirty="0"/>
          </a:p>
        </p:txBody>
      </p:sp>
    </p:spTree>
    <p:extLst>
      <p:ext uri="{BB962C8B-B14F-4D97-AF65-F5344CB8AC3E}">
        <p14:creationId xmlns:p14="http://schemas.microsoft.com/office/powerpoint/2010/main" val="764405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699952741"/>
              </p:ext>
            </p:extLst>
          </p:nvPr>
        </p:nvGraphicFramePr>
        <p:xfrm>
          <a:off x="1049338" y="1166813"/>
          <a:ext cx="7045490" cy="4661970"/>
        </p:xfrm>
        <a:graphic>
          <a:graphicData uri="http://schemas.openxmlformats.org/drawingml/2006/table">
            <a:tbl>
              <a:tblPr>
                <a:tableStyleId>{5C22544A-7EE6-4342-B048-85BDC9FD1C3A}</a:tableStyleId>
              </a:tblPr>
              <a:tblGrid>
                <a:gridCol w="1263065"/>
                <a:gridCol w="3064921"/>
                <a:gridCol w="962756"/>
                <a:gridCol w="1024584"/>
                <a:gridCol w="730164"/>
              </a:tblGrid>
              <a:tr h="238581">
                <a:tc gridSpan="5">
                  <a:txBody>
                    <a:bodyPr/>
                    <a:lstStyle/>
                    <a:p>
                      <a:pPr algn="l" fontAlgn="b"/>
                      <a:r>
                        <a:rPr lang="en-US" sz="1500" u="none" strike="noStrike" dirty="0">
                          <a:effectLst/>
                        </a:rPr>
                        <a:t>                          </a:t>
                      </a:r>
                      <a:r>
                        <a:rPr lang="en-US" sz="1500" b="1" u="none" strike="noStrike" dirty="0" smtClean="0">
                          <a:effectLst/>
                          <a:latin typeface="Arial" pitchFamily="34" charset="0"/>
                          <a:cs typeface="Arial" pitchFamily="34" charset="0"/>
                        </a:rPr>
                        <a:t>Present </a:t>
                      </a:r>
                      <a:r>
                        <a:rPr lang="en-US" sz="1500" b="1" u="none" strike="noStrike" dirty="0">
                          <a:effectLst/>
                          <a:latin typeface="Arial" pitchFamily="34" charset="0"/>
                          <a:cs typeface="Arial" pitchFamily="34" charset="0"/>
                        </a:rPr>
                        <a:t>portfolio value - top 20 lessors in 2018</a:t>
                      </a:r>
                      <a:endParaRPr lang="en-US" sz="1500" b="1" i="0" u="none" strike="noStrike" dirty="0">
                        <a:effectLst/>
                        <a:latin typeface="Arial" pitchFamily="34" charset="0"/>
                        <a:cs typeface="Arial" pitchFamily="34" charset="0"/>
                      </a:endParaRPr>
                    </a:p>
                    <a:p>
                      <a:pPr algn="l" fontAlgn="b"/>
                      <a:r>
                        <a:rPr lang="pt-BR" sz="900" u="none" strike="noStrike" dirty="0">
                          <a:effectLst/>
                        </a:rPr>
                        <a:t> </a:t>
                      </a:r>
                      <a:endParaRPr lang="pt-BR" sz="900" b="0" i="0" u="none" strike="noStrike" dirty="0">
                        <a:effectLst/>
                        <a:latin typeface="Arial"/>
                      </a:endParaRPr>
                    </a:p>
                  </a:txBody>
                  <a:tcPr marL="8836" marR="8836" marT="8836" marB="0" anchor="b">
                    <a:solidFill>
                      <a:schemeClr val="accent4"/>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pPr algn="l" fontAlgn="b"/>
                      <a:endParaRPr lang="pt-BR" sz="900" b="0" i="0" u="none" strike="noStrike" dirty="0">
                        <a:effectLst/>
                        <a:latin typeface="Arial"/>
                      </a:endParaRPr>
                    </a:p>
                  </a:txBody>
                  <a:tcPr marL="8836" marR="8836" marT="8836" marB="0" anchor="b"/>
                </a:tc>
              </a:tr>
              <a:tr h="178494">
                <a:tc>
                  <a:txBody>
                    <a:bodyPr/>
                    <a:lstStyle/>
                    <a:p>
                      <a:pPr algn="ctr" fontAlgn="b"/>
                      <a:r>
                        <a:rPr lang="pt-BR" sz="1000" b="1" u="none" strike="noStrike" dirty="0">
                          <a:effectLst/>
                          <a:latin typeface="Arial" pitchFamily="34" charset="0"/>
                          <a:cs typeface="Arial" pitchFamily="34" charset="0"/>
                        </a:rPr>
                        <a:t>POSITION</a:t>
                      </a:r>
                      <a:endParaRPr lang="pt-BR" sz="1000" b="1" i="0" u="none" strike="noStrike" dirty="0">
                        <a:effectLst/>
                        <a:latin typeface="Arial" pitchFamily="34" charset="0"/>
                        <a:cs typeface="Arial" pitchFamily="34" charset="0"/>
                      </a:endParaRPr>
                    </a:p>
                  </a:txBody>
                  <a:tcPr marL="8836" marR="8836" marT="8836" marB="0" anchor="b"/>
                </a:tc>
                <a:tc>
                  <a:txBody>
                    <a:bodyPr/>
                    <a:lstStyle/>
                    <a:p>
                      <a:pPr algn="ctr" fontAlgn="b"/>
                      <a:r>
                        <a:rPr lang="pt-BR" sz="1000" b="1" u="none" strike="noStrike" dirty="0">
                          <a:effectLst/>
                          <a:latin typeface="Arial" pitchFamily="34" charset="0"/>
                          <a:cs typeface="Arial" pitchFamily="34" charset="0"/>
                        </a:rPr>
                        <a:t>COMPANY</a:t>
                      </a:r>
                      <a:endParaRPr lang="pt-BR" sz="1000" b="1" i="0" u="none" strike="noStrike" dirty="0">
                        <a:effectLst/>
                        <a:latin typeface="Arial" pitchFamily="34" charset="0"/>
                        <a:cs typeface="Arial" pitchFamily="34" charset="0"/>
                      </a:endParaRPr>
                    </a:p>
                  </a:txBody>
                  <a:tcPr marL="8836" marR="8836" marT="8836" marB="0" anchor="b"/>
                </a:tc>
                <a:tc>
                  <a:txBody>
                    <a:bodyPr/>
                    <a:lstStyle/>
                    <a:p>
                      <a:pPr algn="ctr" fontAlgn="b"/>
                      <a:r>
                        <a:rPr lang="pt-BR" sz="1000" b="1" u="none" strike="noStrike" dirty="0">
                          <a:effectLst/>
                          <a:latin typeface="Arial" pitchFamily="34" charset="0"/>
                          <a:cs typeface="Arial" pitchFamily="34" charset="0"/>
                        </a:rPr>
                        <a:t>TOTAL US$</a:t>
                      </a:r>
                      <a:endParaRPr lang="pt-BR" sz="1000" b="1" i="0" u="none" strike="noStrike" dirty="0">
                        <a:effectLst/>
                        <a:latin typeface="Arial" pitchFamily="34" charset="0"/>
                        <a:cs typeface="Arial" pitchFamily="34" charset="0"/>
                      </a:endParaRPr>
                    </a:p>
                  </a:txBody>
                  <a:tcPr marL="8836" marR="8836" marT="8836" marB="0" anchor="b"/>
                </a:tc>
                <a:tc>
                  <a:txBody>
                    <a:bodyPr/>
                    <a:lstStyle/>
                    <a:p>
                      <a:pPr algn="ctr" fontAlgn="b"/>
                      <a:r>
                        <a:rPr lang="pt-BR" sz="1000" b="1" u="none" strike="noStrike" dirty="0">
                          <a:effectLst/>
                          <a:latin typeface="Arial" pitchFamily="34" charset="0"/>
                          <a:cs typeface="Arial" pitchFamily="34" charset="0"/>
                        </a:rPr>
                        <a:t>CONTRACTS</a:t>
                      </a:r>
                      <a:endParaRPr lang="pt-BR" sz="1000" b="1" i="0" u="none" strike="noStrike" dirty="0">
                        <a:effectLst/>
                        <a:latin typeface="Arial" pitchFamily="34" charset="0"/>
                        <a:cs typeface="Arial" pitchFamily="34" charset="0"/>
                      </a:endParaRPr>
                    </a:p>
                  </a:txBody>
                  <a:tcPr marL="8836" marR="8836" marT="8836" marB="0" anchor="b"/>
                </a:tc>
                <a:tc>
                  <a:txBody>
                    <a:bodyPr/>
                    <a:lstStyle/>
                    <a:p>
                      <a:pPr algn="ctr" fontAlgn="b"/>
                      <a:r>
                        <a:rPr lang="pt-BR" sz="1000" b="1" u="none" strike="noStrike" dirty="0">
                          <a:effectLst/>
                          <a:latin typeface="Arial" pitchFamily="34" charset="0"/>
                          <a:cs typeface="Arial" pitchFamily="34" charset="0"/>
                        </a:rPr>
                        <a:t>SHARE%</a:t>
                      </a:r>
                      <a:endParaRPr lang="pt-BR" sz="1000" b="1" i="0" u="none" strike="noStrike" dirty="0">
                        <a:effectLst/>
                        <a:latin typeface="Arial" pitchFamily="34" charset="0"/>
                        <a:cs typeface="Arial" pitchFamily="34" charset="0"/>
                      </a:endParaRPr>
                    </a:p>
                  </a:txBody>
                  <a:tcPr marL="8836" marR="8836" marT="8836" marB="0" anchor="b"/>
                </a:tc>
              </a:tr>
              <a:tr h="176726">
                <a:tc>
                  <a:txBody>
                    <a:bodyPr/>
                    <a:lstStyle/>
                    <a:p>
                      <a:pPr algn="ctr" fontAlgn="b"/>
                      <a:r>
                        <a:rPr lang="pt-BR" sz="1000" u="none" strike="noStrike" dirty="0">
                          <a:effectLst/>
                          <a:latin typeface="Arial Narrow" pitchFamily="34" charset="0"/>
                          <a:cs typeface="Arial" pitchFamily="34" charset="0"/>
                        </a:rPr>
                        <a:t>1</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l" fontAlgn="b"/>
                      <a:r>
                        <a:rPr lang="pt-BR" sz="1000" u="none" strike="noStrike" dirty="0">
                          <a:effectLst/>
                          <a:latin typeface="Arial Narrow" pitchFamily="34" charset="0"/>
                          <a:cs typeface="Arial" pitchFamily="34" charset="0"/>
                        </a:rPr>
                        <a:t>Bradesco Leasing S/A Arrendamento Mercantil </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518.890.593</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72.572</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19,32</a:t>
                      </a:r>
                      <a:endParaRPr lang="pt-BR" sz="1000" b="0" i="0" u="none" strike="noStrike">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2</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it-IT" sz="1000" u="none" strike="noStrike" dirty="0">
                          <a:effectLst/>
                          <a:latin typeface="Arial Narrow" pitchFamily="34" charset="0"/>
                          <a:cs typeface="Arial" pitchFamily="34" charset="0"/>
                        </a:rPr>
                        <a:t>Santander Leasing S.A. Arrendamento Mercantil</a:t>
                      </a:r>
                      <a:endParaRPr lang="it-IT"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472.654.089</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25.130</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17,60</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3</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dirty="0">
                          <a:effectLst/>
                          <a:latin typeface="Arial Narrow" pitchFamily="34" charset="0"/>
                          <a:cs typeface="Arial" pitchFamily="34" charset="0"/>
                        </a:rPr>
                        <a:t>HP Financial Services Arrendamento Mercantil S/A</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269.039.835</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3.704</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10,02</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4</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dirty="0">
                          <a:effectLst/>
                          <a:latin typeface="Arial Narrow" pitchFamily="34" charset="0"/>
                          <a:cs typeface="Arial" pitchFamily="34" charset="0"/>
                        </a:rPr>
                        <a:t>Banco IBM S/A </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233.187.887</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1.274</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8,68</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dirty="0">
                          <a:effectLst/>
                          <a:latin typeface="Arial Narrow" pitchFamily="34" charset="0"/>
                          <a:cs typeface="Arial" pitchFamily="34" charset="0"/>
                        </a:rPr>
                        <a:t>5</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Safra Leasing S/A Arrendamento Mercantil</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209.397.247</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5.306</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7,80</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6</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Daycoval Leasing - Banco Múltiplo S.A</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202.688.777</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4.055</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7,55</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7</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Cia. de Arrendamento Mercantil RCI Brasil</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189.608.278</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37.444</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7,06</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8</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SG Equipment Finance S.A.  Arrendamento Mercantil</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155.304.655</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568</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5,78</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9</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Banco Itaucard S/A</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89.800.733</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15.190</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3,34</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10</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Banco de Lage Landen Brasil S/A</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82.901.985</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791</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3,09</a:t>
                      </a:r>
                      <a:endParaRPr lang="pt-BR" sz="1000" b="0" i="0" u="none" strike="noStrike">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11</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Alfa Arrendamento Mercantil S/A</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67.212.465</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1.068</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2,50</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12</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Banco Rodobens  S/A</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48.534.169</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564</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1,81</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13</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BB Leasing S/A  Arrendamento Mercantil</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33.216.667</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964</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1,24</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14</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Banco Itauleasing S/A</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19.265.459</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127</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0,72</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15</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Banco Bradesco Financiamentos S/A </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19.028.854</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44.103</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0,71</a:t>
                      </a:r>
                      <a:endParaRPr lang="pt-BR" sz="1000" b="0" i="0" u="none" strike="noStrike">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16</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Banco Toyota do Brasil S/A </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15.969.563</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727</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0,59</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17</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Banco Volvo S/A</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14.924.848</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9</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0,56</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18</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dirty="0">
                          <a:effectLst/>
                          <a:latin typeface="Arial Narrow" pitchFamily="34" charset="0"/>
                          <a:cs typeface="Arial" pitchFamily="34" charset="0"/>
                        </a:rPr>
                        <a:t>Banco GMAC S/A </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14.146.861</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1.957</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0,53</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19</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Banco Citibank S.A </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13.705.430</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217</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0,51</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ctr" fontAlgn="b"/>
                      <a:r>
                        <a:rPr lang="pt-BR" sz="1000" u="none" strike="noStrike">
                          <a:effectLst/>
                          <a:latin typeface="Arial Narrow" pitchFamily="34" charset="0"/>
                          <a:cs typeface="Arial" pitchFamily="34" charset="0"/>
                        </a:rPr>
                        <a:t>20</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CCB Brasil Arrendamento Mercantil S.A</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11.197.191</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16</a:t>
                      </a:r>
                      <a:endParaRPr lang="pt-BR" sz="1000" b="0" i="0" u="none" strike="noStrike" dirty="0">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0,42</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l" fontAlgn="b"/>
                      <a:r>
                        <a:rPr lang="pt-BR" sz="1000" u="none" strike="noStrike">
                          <a:effectLst/>
                          <a:latin typeface="Arial Narrow" pitchFamily="34" charset="0"/>
                          <a:cs typeface="Arial" pitchFamily="34" charset="0"/>
                        </a:rPr>
                        <a:t>Total</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 </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2.680.675.588</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215.786</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99,79</a:t>
                      </a:r>
                      <a:endParaRPr lang="pt-BR" sz="1000" b="0" i="0" u="none" strike="noStrike" dirty="0">
                        <a:effectLst/>
                        <a:latin typeface="Arial Narrow" pitchFamily="34" charset="0"/>
                        <a:cs typeface="Arial" pitchFamily="34" charset="0"/>
                      </a:endParaRPr>
                    </a:p>
                  </a:txBody>
                  <a:tcPr marL="8836" marR="8836" marT="8836" marB="0" anchor="b"/>
                </a:tc>
              </a:tr>
              <a:tr h="176726">
                <a:tc>
                  <a:txBody>
                    <a:bodyPr/>
                    <a:lstStyle/>
                    <a:p>
                      <a:pPr algn="l" fontAlgn="b"/>
                      <a:r>
                        <a:rPr lang="pt-BR" sz="1000" u="none" strike="noStrike">
                          <a:effectLst/>
                          <a:latin typeface="Arial Narrow" pitchFamily="34" charset="0"/>
                          <a:cs typeface="Arial" pitchFamily="34" charset="0"/>
                        </a:rPr>
                        <a:t>Total of the market</a:t>
                      </a:r>
                      <a:endParaRPr lang="pt-BR" sz="1000" b="1" i="0" u="none" strike="noStrike">
                        <a:effectLst/>
                        <a:latin typeface="Arial Narrow" pitchFamily="34" charset="0"/>
                        <a:cs typeface="Arial" pitchFamily="34" charset="0"/>
                      </a:endParaRPr>
                    </a:p>
                  </a:txBody>
                  <a:tcPr marL="8836" marR="8836" marT="8836" marB="0" anchor="b"/>
                </a:tc>
                <a:tc>
                  <a:txBody>
                    <a:bodyPr/>
                    <a:lstStyle/>
                    <a:p>
                      <a:pPr algn="l" fontAlgn="b"/>
                      <a:r>
                        <a:rPr lang="pt-BR" sz="1000" u="none" strike="noStrike">
                          <a:effectLst/>
                          <a:latin typeface="Arial Narrow" pitchFamily="34" charset="0"/>
                          <a:cs typeface="Arial" pitchFamily="34" charset="0"/>
                        </a:rPr>
                        <a:t> </a:t>
                      </a:r>
                      <a:endParaRPr lang="pt-BR" sz="1000" b="0"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2.686.291.238</a:t>
                      </a:r>
                      <a:endParaRPr lang="pt-BR" sz="1000" b="1"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a:effectLst/>
                          <a:latin typeface="Arial Narrow" pitchFamily="34" charset="0"/>
                          <a:cs typeface="Arial" pitchFamily="34" charset="0"/>
                        </a:rPr>
                        <a:t>232.216</a:t>
                      </a:r>
                      <a:endParaRPr lang="pt-BR" sz="1000" b="1" i="0" u="none" strike="noStrike">
                        <a:effectLst/>
                        <a:latin typeface="Arial Narrow" pitchFamily="34" charset="0"/>
                        <a:cs typeface="Arial" pitchFamily="34" charset="0"/>
                      </a:endParaRPr>
                    </a:p>
                  </a:txBody>
                  <a:tcPr marL="8836" marR="8836" marT="8836" marB="0" anchor="b"/>
                </a:tc>
                <a:tc>
                  <a:txBody>
                    <a:bodyPr/>
                    <a:lstStyle/>
                    <a:p>
                      <a:pPr algn="r" fontAlgn="b"/>
                      <a:r>
                        <a:rPr lang="pt-BR" sz="1000" u="none" strike="noStrike" dirty="0">
                          <a:effectLst/>
                          <a:latin typeface="Arial Narrow" pitchFamily="34" charset="0"/>
                          <a:cs typeface="Arial" pitchFamily="34" charset="0"/>
                        </a:rPr>
                        <a:t>100,00</a:t>
                      </a:r>
                      <a:endParaRPr lang="pt-BR" sz="1000" b="1" i="0" u="none" strike="noStrike" dirty="0">
                        <a:effectLst/>
                        <a:latin typeface="Arial Narrow" pitchFamily="34" charset="0"/>
                        <a:cs typeface="Arial" pitchFamily="34" charset="0"/>
                      </a:endParaRPr>
                    </a:p>
                  </a:txBody>
                  <a:tcPr marL="8836" marR="8836" marT="8836" marB="0" anchor="b"/>
                </a:tc>
              </a:tr>
              <a:tr h="220908">
                <a:tc gridSpan="2">
                  <a:txBody>
                    <a:bodyPr/>
                    <a:lstStyle/>
                    <a:p>
                      <a:pPr algn="l" fontAlgn="b"/>
                      <a:r>
                        <a:rPr lang="en-US" sz="1000" u="none" strike="noStrike">
                          <a:effectLst/>
                          <a:latin typeface="Arial" pitchFamily="34" charset="0"/>
                          <a:cs typeface="Arial" pitchFamily="34" charset="0"/>
                        </a:rPr>
                        <a:t>Source : Abel - Brazilian Association of Leasing Companies.</a:t>
                      </a:r>
                      <a:endParaRPr lang="en-US" sz="1000" b="1" i="0" u="none" strike="noStrike">
                        <a:effectLst/>
                        <a:latin typeface="Arial" pitchFamily="34" charset="0"/>
                        <a:cs typeface="Arial" pitchFamily="34" charset="0"/>
                      </a:endParaRPr>
                    </a:p>
                  </a:txBody>
                  <a:tcPr marL="8836" marR="8836" marT="8836" marB="0" anchor="b"/>
                </a:tc>
                <a:tc hMerge="1">
                  <a:txBody>
                    <a:bodyPr/>
                    <a:lstStyle/>
                    <a:p>
                      <a:endParaRPr lang="pt-BR"/>
                    </a:p>
                  </a:txBody>
                  <a:tcPr/>
                </a:tc>
                <a:tc>
                  <a:txBody>
                    <a:bodyPr/>
                    <a:lstStyle/>
                    <a:p>
                      <a:pPr algn="l" fontAlgn="b"/>
                      <a:r>
                        <a:rPr lang="pt-BR" sz="1000" u="none" strike="noStrike">
                          <a:effectLst/>
                          <a:latin typeface="Arial" pitchFamily="34" charset="0"/>
                          <a:cs typeface="Arial" pitchFamily="34" charset="0"/>
                        </a:rPr>
                        <a:t> </a:t>
                      </a:r>
                      <a:endParaRPr lang="pt-BR" sz="1000" b="0" i="0" u="none" strike="noStrike">
                        <a:effectLst/>
                        <a:latin typeface="Arial" pitchFamily="34" charset="0"/>
                        <a:cs typeface="Arial" pitchFamily="34" charset="0"/>
                      </a:endParaRPr>
                    </a:p>
                  </a:txBody>
                  <a:tcPr marL="8836" marR="8836" marT="8836" marB="0" anchor="b"/>
                </a:tc>
                <a:tc>
                  <a:txBody>
                    <a:bodyPr/>
                    <a:lstStyle/>
                    <a:p>
                      <a:pPr algn="l" fontAlgn="b"/>
                      <a:r>
                        <a:rPr lang="pt-BR" sz="1000" u="none" strike="noStrike">
                          <a:effectLst/>
                          <a:latin typeface="Arial" pitchFamily="34" charset="0"/>
                          <a:cs typeface="Arial" pitchFamily="34" charset="0"/>
                        </a:rPr>
                        <a:t> </a:t>
                      </a:r>
                      <a:endParaRPr lang="pt-BR" sz="1000" b="0" i="0" u="none" strike="noStrike">
                        <a:effectLst/>
                        <a:latin typeface="Arial" pitchFamily="34" charset="0"/>
                        <a:cs typeface="Arial" pitchFamily="34" charset="0"/>
                      </a:endParaRPr>
                    </a:p>
                  </a:txBody>
                  <a:tcPr marL="8836" marR="8836" marT="8836" marB="0" anchor="b"/>
                </a:tc>
                <a:tc>
                  <a:txBody>
                    <a:bodyPr/>
                    <a:lstStyle/>
                    <a:p>
                      <a:pPr algn="l" fontAlgn="b"/>
                      <a:r>
                        <a:rPr lang="pt-BR" sz="1000" u="none" strike="noStrike" dirty="0">
                          <a:effectLst/>
                          <a:latin typeface="Arial" pitchFamily="34" charset="0"/>
                          <a:cs typeface="Arial" pitchFamily="34" charset="0"/>
                        </a:rPr>
                        <a:t> </a:t>
                      </a:r>
                      <a:endParaRPr lang="pt-BR" sz="1000" b="0" i="0" u="none" strike="noStrike" dirty="0">
                        <a:effectLst/>
                        <a:latin typeface="Arial" pitchFamily="34" charset="0"/>
                        <a:cs typeface="Arial" pitchFamily="34" charset="0"/>
                      </a:endParaRPr>
                    </a:p>
                  </a:txBody>
                  <a:tcPr marL="8836" marR="8836" marT="8836" marB="0" anchor="b"/>
                </a:tc>
              </a:tr>
            </a:tbl>
          </a:graphicData>
        </a:graphic>
      </p:graphicFrame>
    </p:spTree>
    <p:extLst>
      <p:ext uri="{BB962C8B-B14F-4D97-AF65-F5344CB8AC3E}">
        <p14:creationId xmlns:p14="http://schemas.microsoft.com/office/powerpoint/2010/main" val="2926162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386554136"/>
              </p:ext>
            </p:extLst>
          </p:nvPr>
        </p:nvGraphicFramePr>
        <p:xfrm>
          <a:off x="1043608" y="980728"/>
          <a:ext cx="7488832" cy="4968552"/>
        </p:xfrm>
        <a:graphic>
          <a:graphicData uri="http://schemas.openxmlformats.org/drawingml/2006/table">
            <a:tbl>
              <a:tblPr>
                <a:tableStyleId>{5C22544A-7EE6-4342-B048-85BDC9FD1C3A}</a:tableStyleId>
              </a:tblPr>
              <a:tblGrid>
                <a:gridCol w="1264223"/>
                <a:gridCol w="3039926"/>
                <a:gridCol w="1061561"/>
                <a:gridCol w="1061561"/>
                <a:gridCol w="1061561"/>
              </a:tblGrid>
              <a:tr h="310016">
                <a:tc gridSpan="5">
                  <a:txBody>
                    <a:bodyPr/>
                    <a:lstStyle/>
                    <a:p>
                      <a:pPr algn="ctr" fontAlgn="b"/>
                      <a:r>
                        <a:rPr lang="en-US" sz="1200" u="none" strike="noStrike" dirty="0" smtClean="0">
                          <a:effectLst/>
                        </a:rPr>
                        <a:t> </a:t>
                      </a:r>
                      <a:r>
                        <a:rPr lang="en-US" sz="1600" b="1" u="none" strike="noStrike" dirty="0" smtClean="0">
                          <a:effectLst/>
                          <a:latin typeface="Arial Narrow" pitchFamily="34" charset="0"/>
                        </a:rPr>
                        <a:t>New investments - top 20 lessors in 2018</a:t>
                      </a:r>
                      <a:endParaRPr lang="pt-BR" sz="1600" b="1" i="0" u="none" strike="noStrike" dirty="0">
                        <a:effectLst/>
                        <a:latin typeface="Arial Narrow" pitchFamily="34" charset="0"/>
                      </a:endParaRPr>
                    </a:p>
                  </a:txBody>
                  <a:tcPr marL="6754" marR="6754" marT="6754" marB="0" anchor="b">
                    <a:solidFill>
                      <a:srgbClr val="FFC000"/>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196882">
                <a:tc>
                  <a:txBody>
                    <a:bodyPr/>
                    <a:lstStyle/>
                    <a:p>
                      <a:pPr algn="ctr" fontAlgn="b"/>
                      <a:endParaRPr lang="pt-BR" sz="900" b="1" u="none" strike="noStrike" dirty="0" smtClean="0">
                        <a:effectLst/>
                      </a:endParaRPr>
                    </a:p>
                    <a:p>
                      <a:pPr algn="ctr" fontAlgn="b"/>
                      <a:r>
                        <a:rPr lang="pt-BR" sz="900" b="1" u="none" strike="noStrike" dirty="0" smtClean="0">
                          <a:effectLst/>
                        </a:rPr>
                        <a:t>POSITION</a:t>
                      </a:r>
                      <a:endParaRPr lang="pt-BR" sz="900" b="1" i="0" u="none" strike="noStrike" dirty="0">
                        <a:effectLst/>
                        <a:latin typeface="Arial"/>
                      </a:endParaRPr>
                    </a:p>
                  </a:txBody>
                  <a:tcPr marL="6965" marR="6965" marT="6965" marB="0" anchor="b"/>
                </a:tc>
                <a:tc>
                  <a:txBody>
                    <a:bodyPr/>
                    <a:lstStyle/>
                    <a:p>
                      <a:pPr algn="ctr" fontAlgn="b"/>
                      <a:r>
                        <a:rPr lang="pt-BR" sz="900" b="1" u="none" strike="noStrike" dirty="0">
                          <a:effectLst/>
                        </a:rPr>
                        <a:t>COMPANY</a:t>
                      </a:r>
                      <a:endParaRPr lang="pt-BR" sz="900" b="1" i="0" u="none" strike="noStrike" dirty="0">
                        <a:effectLst/>
                        <a:latin typeface="Arial"/>
                      </a:endParaRPr>
                    </a:p>
                  </a:txBody>
                  <a:tcPr marL="6965" marR="6965" marT="6965" marB="0" anchor="b"/>
                </a:tc>
                <a:tc>
                  <a:txBody>
                    <a:bodyPr/>
                    <a:lstStyle/>
                    <a:p>
                      <a:pPr algn="ctr" fontAlgn="b"/>
                      <a:r>
                        <a:rPr lang="pt-BR" sz="900" b="1" u="none" strike="noStrike" dirty="0">
                          <a:effectLst/>
                        </a:rPr>
                        <a:t>TOTAL(US$)</a:t>
                      </a:r>
                      <a:endParaRPr lang="pt-BR" sz="900" b="1" i="0" u="none" strike="noStrike" dirty="0">
                        <a:effectLst/>
                        <a:latin typeface="Arial"/>
                      </a:endParaRPr>
                    </a:p>
                  </a:txBody>
                  <a:tcPr marL="6965" marR="6965" marT="6965" marB="0" anchor="b"/>
                </a:tc>
                <a:tc>
                  <a:txBody>
                    <a:bodyPr/>
                    <a:lstStyle/>
                    <a:p>
                      <a:pPr algn="ctr" fontAlgn="b"/>
                      <a:r>
                        <a:rPr lang="pt-BR" sz="900" b="1" u="none" strike="noStrike" dirty="0">
                          <a:effectLst/>
                        </a:rPr>
                        <a:t>CONTRACTS</a:t>
                      </a:r>
                      <a:endParaRPr lang="pt-BR" sz="900" b="1" i="0" u="none" strike="noStrike" dirty="0">
                        <a:effectLst/>
                        <a:latin typeface="Arial"/>
                      </a:endParaRPr>
                    </a:p>
                  </a:txBody>
                  <a:tcPr marL="6965" marR="6965" marT="6965" marB="0" anchor="b"/>
                </a:tc>
                <a:tc>
                  <a:txBody>
                    <a:bodyPr/>
                    <a:lstStyle/>
                    <a:p>
                      <a:pPr algn="ctr" fontAlgn="b"/>
                      <a:r>
                        <a:rPr lang="pt-BR" sz="900" b="1" u="none" strike="noStrike" dirty="0">
                          <a:effectLst/>
                        </a:rPr>
                        <a:t>SHARE%</a:t>
                      </a:r>
                      <a:endParaRPr lang="pt-BR" sz="900" b="1" i="0" u="none" strike="noStrike" dirty="0">
                        <a:effectLst/>
                        <a:latin typeface="Arial"/>
                      </a:endParaRPr>
                    </a:p>
                  </a:txBody>
                  <a:tcPr marL="6965" marR="6965" marT="6965" marB="0" anchor="b"/>
                </a:tc>
              </a:tr>
              <a:tr h="196882">
                <a:tc>
                  <a:txBody>
                    <a:bodyPr/>
                    <a:lstStyle/>
                    <a:p>
                      <a:pPr algn="ctr" fontAlgn="b"/>
                      <a:r>
                        <a:rPr lang="pt-BR" sz="1000" b="0" i="0" u="none" strike="noStrike" dirty="0">
                          <a:effectLst/>
                          <a:latin typeface="Arial Narrow"/>
                        </a:rPr>
                        <a:t>1</a:t>
                      </a:r>
                    </a:p>
                  </a:txBody>
                  <a:tcPr marL="9525" marR="9525" marT="9525" marB="0" anchor="b"/>
                </a:tc>
                <a:tc>
                  <a:txBody>
                    <a:bodyPr/>
                    <a:lstStyle/>
                    <a:p>
                      <a:pPr algn="l" fontAlgn="b"/>
                      <a:r>
                        <a:rPr lang="pt-BR" sz="1000" b="0" i="0" u="none" strike="noStrike">
                          <a:effectLst/>
                          <a:latin typeface="Arial Narrow"/>
                        </a:rPr>
                        <a:t>Santander Leasing S/A Arrendamento Mercantil</a:t>
                      </a:r>
                    </a:p>
                  </a:txBody>
                  <a:tcPr marL="9525" marR="9525" marT="9525" marB="0" anchor="b"/>
                </a:tc>
                <a:tc>
                  <a:txBody>
                    <a:bodyPr/>
                    <a:lstStyle/>
                    <a:p>
                      <a:pPr algn="r" fontAlgn="b"/>
                      <a:r>
                        <a:rPr lang="pt-BR" sz="1000" b="0" i="0" u="none" strike="noStrike">
                          <a:effectLst/>
                          <a:latin typeface="Arial Narrow"/>
                        </a:rPr>
                        <a:t>              283.166.447 </a:t>
                      </a:r>
                    </a:p>
                  </a:txBody>
                  <a:tcPr marL="9525" marR="9525" marT="9525" marB="0" anchor="b"/>
                </a:tc>
                <a:tc>
                  <a:txBody>
                    <a:bodyPr/>
                    <a:lstStyle/>
                    <a:p>
                      <a:pPr algn="r" fontAlgn="b"/>
                      <a:r>
                        <a:rPr lang="pt-BR" sz="1000" b="0" i="0" u="none" strike="noStrike">
                          <a:effectLst/>
                          <a:latin typeface="Arial Narrow"/>
                        </a:rPr>
                        <a:t>2.234</a:t>
                      </a:r>
                    </a:p>
                  </a:txBody>
                  <a:tcPr marL="9525" marR="9525" marT="9525" marB="0" anchor="b"/>
                </a:tc>
                <a:tc>
                  <a:txBody>
                    <a:bodyPr/>
                    <a:lstStyle/>
                    <a:p>
                      <a:pPr algn="r" fontAlgn="b"/>
                      <a:r>
                        <a:rPr lang="pt-BR" sz="1000" b="0" i="0" u="none" strike="noStrike">
                          <a:effectLst/>
                          <a:latin typeface="Arial Narrow"/>
                        </a:rPr>
                        <a:t>20,44%</a:t>
                      </a:r>
                    </a:p>
                  </a:txBody>
                  <a:tcPr marL="9525" marR="9525" marT="9525" marB="0" anchor="b"/>
                </a:tc>
              </a:tr>
              <a:tr h="196882">
                <a:tc>
                  <a:txBody>
                    <a:bodyPr/>
                    <a:lstStyle/>
                    <a:p>
                      <a:pPr algn="ctr" fontAlgn="b"/>
                      <a:r>
                        <a:rPr lang="pt-BR" sz="1000" b="0" i="0" u="none" strike="noStrike">
                          <a:effectLst/>
                          <a:latin typeface="Arial Narrow"/>
                        </a:rPr>
                        <a:t>2</a:t>
                      </a:r>
                    </a:p>
                  </a:txBody>
                  <a:tcPr marL="9525" marR="9525" marT="9525" marB="0" anchor="b"/>
                </a:tc>
                <a:tc>
                  <a:txBody>
                    <a:bodyPr/>
                    <a:lstStyle/>
                    <a:p>
                      <a:pPr algn="l" fontAlgn="b"/>
                      <a:r>
                        <a:rPr lang="pt-BR" sz="1000" b="0" i="0" u="none" strike="noStrike">
                          <a:effectLst/>
                          <a:latin typeface="Arial Narrow"/>
                        </a:rPr>
                        <a:t>Bradesco Leasing S/A Arrendamento Mercantil</a:t>
                      </a:r>
                    </a:p>
                  </a:txBody>
                  <a:tcPr marL="9525" marR="9525" marT="9525" marB="0" anchor="b"/>
                </a:tc>
                <a:tc>
                  <a:txBody>
                    <a:bodyPr/>
                    <a:lstStyle/>
                    <a:p>
                      <a:pPr algn="r" fontAlgn="b"/>
                      <a:r>
                        <a:rPr lang="pt-BR" sz="1000" b="0" i="0" u="none" strike="noStrike">
                          <a:effectLst/>
                          <a:latin typeface="Arial Narrow"/>
                        </a:rPr>
                        <a:t>              255.195.962 </a:t>
                      </a:r>
                    </a:p>
                  </a:txBody>
                  <a:tcPr marL="9525" marR="9525" marT="9525" marB="0" anchor="b"/>
                </a:tc>
                <a:tc>
                  <a:txBody>
                    <a:bodyPr/>
                    <a:lstStyle/>
                    <a:p>
                      <a:pPr algn="r" fontAlgn="b"/>
                      <a:r>
                        <a:rPr lang="pt-BR" sz="1000" b="0" i="0" u="none" strike="noStrike">
                          <a:effectLst/>
                          <a:latin typeface="Arial Narrow"/>
                        </a:rPr>
                        <a:t>1.666</a:t>
                      </a:r>
                    </a:p>
                  </a:txBody>
                  <a:tcPr marL="9525" marR="9525" marT="9525" marB="0" anchor="b"/>
                </a:tc>
                <a:tc>
                  <a:txBody>
                    <a:bodyPr/>
                    <a:lstStyle/>
                    <a:p>
                      <a:pPr algn="r" fontAlgn="b"/>
                      <a:r>
                        <a:rPr lang="pt-BR" sz="1000" b="0" i="0" u="none" strike="noStrike">
                          <a:effectLst/>
                          <a:latin typeface="Arial Narrow"/>
                        </a:rPr>
                        <a:t>18,42%</a:t>
                      </a:r>
                    </a:p>
                  </a:txBody>
                  <a:tcPr marL="9525" marR="9525" marT="9525" marB="0" anchor="b"/>
                </a:tc>
              </a:tr>
              <a:tr h="196882">
                <a:tc>
                  <a:txBody>
                    <a:bodyPr/>
                    <a:lstStyle/>
                    <a:p>
                      <a:pPr algn="ctr" fontAlgn="b"/>
                      <a:r>
                        <a:rPr lang="pt-BR" sz="1000" b="0" i="0" u="none" strike="noStrike">
                          <a:effectLst/>
                          <a:latin typeface="Arial Narrow"/>
                        </a:rPr>
                        <a:t>3</a:t>
                      </a:r>
                    </a:p>
                  </a:txBody>
                  <a:tcPr marL="9525" marR="9525" marT="9525" marB="0" anchor="b"/>
                </a:tc>
                <a:tc>
                  <a:txBody>
                    <a:bodyPr/>
                    <a:lstStyle/>
                    <a:p>
                      <a:pPr algn="l" fontAlgn="b"/>
                      <a:r>
                        <a:rPr lang="pt-BR" sz="1000" b="0" i="0" u="none" strike="noStrike">
                          <a:effectLst/>
                          <a:latin typeface="Arial Narrow"/>
                        </a:rPr>
                        <a:t>HP Financial Services Arrendamento Mercantil S/A</a:t>
                      </a:r>
                    </a:p>
                  </a:txBody>
                  <a:tcPr marL="9525" marR="9525" marT="9525" marB="0" anchor="b"/>
                </a:tc>
                <a:tc>
                  <a:txBody>
                    <a:bodyPr/>
                    <a:lstStyle/>
                    <a:p>
                      <a:pPr algn="r" fontAlgn="b"/>
                      <a:r>
                        <a:rPr lang="pt-BR" sz="1000" b="0" i="0" u="none" strike="noStrike">
                          <a:effectLst/>
                          <a:latin typeface="Arial Narrow"/>
                        </a:rPr>
                        <a:t>              162.554.197 </a:t>
                      </a:r>
                    </a:p>
                  </a:txBody>
                  <a:tcPr marL="9525" marR="9525" marT="9525" marB="0" anchor="b"/>
                </a:tc>
                <a:tc>
                  <a:txBody>
                    <a:bodyPr/>
                    <a:lstStyle/>
                    <a:p>
                      <a:pPr algn="r" fontAlgn="b"/>
                      <a:r>
                        <a:rPr lang="pt-BR" sz="1000" b="0" i="0" u="none" strike="noStrike">
                          <a:effectLst/>
                          <a:latin typeface="Arial Narrow"/>
                        </a:rPr>
                        <a:t>1.002</a:t>
                      </a:r>
                    </a:p>
                  </a:txBody>
                  <a:tcPr marL="9525" marR="9525" marT="9525" marB="0" anchor="b"/>
                </a:tc>
                <a:tc>
                  <a:txBody>
                    <a:bodyPr/>
                    <a:lstStyle/>
                    <a:p>
                      <a:pPr algn="r" fontAlgn="b"/>
                      <a:r>
                        <a:rPr lang="pt-BR" sz="1000" b="0" i="0" u="none" strike="noStrike">
                          <a:effectLst/>
                          <a:latin typeface="Arial Narrow"/>
                        </a:rPr>
                        <a:t>11,73%</a:t>
                      </a:r>
                    </a:p>
                  </a:txBody>
                  <a:tcPr marL="9525" marR="9525" marT="9525" marB="0" anchor="b"/>
                </a:tc>
              </a:tr>
              <a:tr h="196882">
                <a:tc>
                  <a:txBody>
                    <a:bodyPr/>
                    <a:lstStyle/>
                    <a:p>
                      <a:pPr algn="ctr" fontAlgn="b"/>
                      <a:r>
                        <a:rPr lang="pt-BR" sz="1000" b="0" i="0" u="none" strike="noStrike">
                          <a:effectLst/>
                          <a:latin typeface="Arial Narrow"/>
                        </a:rPr>
                        <a:t>4</a:t>
                      </a:r>
                    </a:p>
                  </a:txBody>
                  <a:tcPr marL="9525" marR="9525" marT="9525" marB="0" anchor="b"/>
                </a:tc>
                <a:tc>
                  <a:txBody>
                    <a:bodyPr/>
                    <a:lstStyle/>
                    <a:p>
                      <a:pPr algn="l" fontAlgn="b"/>
                      <a:r>
                        <a:rPr lang="pt-BR" sz="1000" b="0" i="0" u="none" strike="noStrike">
                          <a:effectLst/>
                          <a:latin typeface="Arial Narrow"/>
                        </a:rPr>
                        <a:t>Daycoval Leasing - Banco Múltiplo S.A</a:t>
                      </a:r>
                    </a:p>
                  </a:txBody>
                  <a:tcPr marL="9525" marR="9525" marT="9525" marB="0" anchor="b"/>
                </a:tc>
                <a:tc>
                  <a:txBody>
                    <a:bodyPr/>
                    <a:lstStyle/>
                    <a:p>
                      <a:pPr algn="r" fontAlgn="b"/>
                      <a:r>
                        <a:rPr lang="pt-BR" sz="1000" b="0" i="0" u="none" strike="noStrike">
                          <a:effectLst/>
                          <a:latin typeface="Arial Narrow"/>
                        </a:rPr>
                        <a:t>              140.935.216 </a:t>
                      </a:r>
                    </a:p>
                  </a:txBody>
                  <a:tcPr marL="9525" marR="9525" marT="9525" marB="0" anchor="b"/>
                </a:tc>
                <a:tc>
                  <a:txBody>
                    <a:bodyPr/>
                    <a:lstStyle/>
                    <a:p>
                      <a:pPr algn="r" fontAlgn="b"/>
                      <a:r>
                        <a:rPr lang="pt-BR" sz="1000" b="0" i="0" u="none" strike="noStrike">
                          <a:effectLst/>
                          <a:latin typeface="Arial Narrow"/>
                        </a:rPr>
                        <a:t>1.479</a:t>
                      </a:r>
                    </a:p>
                  </a:txBody>
                  <a:tcPr marL="9525" marR="9525" marT="9525" marB="0" anchor="b"/>
                </a:tc>
                <a:tc>
                  <a:txBody>
                    <a:bodyPr/>
                    <a:lstStyle/>
                    <a:p>
                      <a:pPr algn="r" fontAlgn="b"/>
                      <a:r>
                        <a:rPr lang="pt-BR" sz="1000" b="0" i="0" u="none" strike="noStrike">
                          <a:effectLst/>
                          <a:latin typeface="Arial Narrow"/>
                        </a:rPr>
                        <a:t>10,17%</a:t>
                      </a:r>
                    </a:p>
                  </a:txBody>
                  <a:tcPr marL="9525" marR="9525" marT="9525" marB="0" anchor="b"/>
                </a:tc>
              </a:tr>
              <a:tr h="196882">
                <a:tc>
                  <a:txBody>
                    <a:bodyPr/>
                    <a:lstStyle/>
                    <a:p>
                      <a:pPr algn="ctr" fontAlgn="b"/>
                      <a:r>
                        <a:rPr lang="pt-BR" sz="1000" b="0" i="0" u="none" strike="noStrike">
                          <a:effectLst/>
                          <a:latin typeface="Arial Narrow"/>
                        </a:rPr>
                        <a:t>5</a:t>
                      </a:r>
                    </a:p>
                  </a:txBody>
                  <a:tcPr marL="9525" marR="9525" marT="9525" marB="0" anchor="b"/>
                </a:tc>
                <a:tc>
                  <a:txBody>
                    <a:bodyPr/>
                    <a:lstStyle/>
                    <a:p>
                      <a:pPr algn="l" fontAlgn="b"/>
                      <a:r>
                        <a:rPr lang="pt-BR" sz="1000" b="0" i="0" u="none" strike="noStrike">
                          <a:effectLst/>
                          <a:latin typeface="Arial Narrow"/>
                        </a:rPr>
                        <a:t>Banco IBM S/A</a:t>
                      </a:r>
                    </a:p>
                  </a:txBody>
                  <a:tcPr marL="9525" marR="9525" marT="9525" marB="0" anchor="b"/>
                </a:tc>
                <a:tc>
                  <a:txBody>
                    <a:bodyPr/>
                    <a:lstStyle/>
                    <a:p>
                      <a:pPr algn="r" fontAlgn="b"/>
                      <a:r>
                        <a:rPr lang="pt-BR" sz="1000" b="0" i="0" u="none" strike="noStrike">
                          <a:effectLst/>
                          <a:latin typeface="Arial Narrow"/>
                        </a:rPr>
                        <a:t>              126.108.790 </a:t>
                      </a:r>
                    </a:p>
                  </a:txBody>
                  <a:tcPr marL="9525" marR="9525" marT="9525" marB="0" anchor="b"/>
                </a:tc>
                <a:tc>
                  <a:txBody>
                    <a:bodyPr/>
                    <a:lstStyle/>
                    <a:p>
                      <a:pPr algn="r" fontAlgn="b"/>
                      <a:r>
                        <a:rPr lang="pt-BR" sz="1000" b="0" i="0" u="none" strike="noStrike">
                          <a:effectLst/>
                          <a:latin typeface="Arial Narrow"/>
                        </a:rPr>
                        <a:t>355</a:t>
                      </a:r>
                    </a:p>
                  </a:txBody>
                  <a:tcPr marL="9525" marR="9525" marT="9525" marB="0" anchor="b"/>
                </a:tc>
                <a:tc>
                  <a:txBody>
                    <a:bodyPr/>
                    <a:lstStyle/>
                    <a:p>
                      <a:pPr algn="r" fontAlgn="b"/>
                      <a:r>
                        <a:rPr lang="pt-BR" sz="1000" b="0" i="0" u="none" strike="noStrike">
                          <a:effectLst/>
                          <a:latin typeface="Arial Narrow"/>
                        </a:rPr>
                        <a:t>9,10%</a:t>
                      </a:r>
                    </a:p>
                  </a:txBody>
                  <a:tcPr marL="9525" marR="9525" marT="9525" marB="0" anchor="b"/>
                </a:tc>
              </a:tr>
              <a:tr h="196882">
                <a:tc>
                  <a:txBody>
                    <a:bodyPr/>
                    <a:lstStyle/>
                    <a:p>
                      <a:pPr algn="ctr" fontAlgn="b"/>
                      <a:r>
                        <a:rPr lang="pt-BR" sz="1000" b="0" i="0" u="none" strike="noStrike">
                          <a:effectLst/>
                          <a:latin typeface="Arial Narrow"/>
                        </a:rPr>
                        <a:t>6</a:t>
                      </a:r>
                    </a:p>
                  </a:txBody>
                  <a:tcPr marL="9525" marR="9525" marT="9525" marB="0" anchor="b"/>
                </a:tc>
                <a:tc>
                  <a:txBody>
                    <a:bodyPr/>
                    <a:lstStyle/>
                    <a:p>
                      <a:pPr algn="l" fontAlgn="b"/>
                      <a:r>
                        <a:rPr lang="pt-BR" sz="1000" b="0" i="0" u="none" strike="noStrike">
                          <a:effectLst/>
                          <a:latin typeface="Arial Narrow"/>
                        </a:rPr>
                        <a:t>Cia. de Arrendamento Mercantil RCI Brasil</a:t>
                      </a:r>
                    </a:p>
                  </a:txBody>
                  <a:tcPr marL="9525" marR="9525" marT="9525" marB="0" anchor="b"/>
                </a:tc>
                <a:tc>
                  <a:txBody>
                    <a:bodyPr/>
                    <a:lstStyle/>
                    <a:p>
                      <a:pPr algn="r" fontAlgn="b"/>
                      <a:r>
                        <a:rPr lang="pt-BR" sz="1000" b="0" i="0" u="none" strike="noStrike">
                          <a:effectLst/>
                          <a:latin typeface="Arial Narrow"/>
                        </a:rPr>
                        <a:t>              111.481.419 </a:t>
                      </a:r>
                    </a:p>
                  </a:txBody>
                  <a:tcPr marL="9525" marR="9525" marT="9525" marB="0" anchor="b"/>
                </a:tc>
                <a:tc>
                  <a:txBody>
                    <a:bodyPr/>
                    <a:lstStyle/>
                    <a:p>
                      <a:pPr algn="r" fontAlgn="b"/>
                      <a:r>
                        <a:rPr lang="pt-BR" sz="1000" b="0" i="0" u="none" strike="noStrike">
                          <a:effectLst/>
                          <a:latin typeface="Arial Narrow"/>
                        </a:rPr>
                        <a:t>10.681</a:t>
                      </a:r>
                    </a:p>
                  </a:txBody>
                  <a:tcPr marL="9525" marR="9525" marT="9525" marB="0" anchor="b"/>
                </a:tc>
                <a:tc>
                  <a:txBody>
                    <a:bodyPr/>
                    <a:lstStyle/>
                    <a:p>
                      <a:pPr algn="r" fontAlgn="b"/>
                      <a:r>
                        <a:rPr lang="pt-BR" sz="1000" b="0" i="0" u="none" strike="noStrike">
                          <a:effectLst/>
                          <a:latin typeface="Arial Narrow"/>
                        </a:rPr>
                        <a:t>8,05%</a:t>
                      </a:r>
                    </a:p>
                  </a:txBody>
                  <a:tcPr marL="9525" marR="9525" marT="9525" marB="0" anchor="b"/>
                </a:tc>
              </a:tr>
              <a:tr h="196882">
                <a:tc>
                  <a:txBody>
                    <a:bodyPr/>
                    <a:lstStyle/>
                    <a:p>
                      <a:pPr algn="ctr" fontAlgn="b"/>
                      <a:r>
                        <a:rPr lang="pt-BR" sz="1000" b="0" i="0" u="none" strike="noStrike">
                          <a:effectLst/>
                          <a:latin typeface="Arial Narrow"/>
                        </a:rPr>
                        <a:t>7</a:t>
                      </a:r>
                    </a:p>
                  </a:txBody>
                  <a:tcPr marL="9525" marR="9525" marT="9525" marB="0" anchor="b"/>
                </a:tc>
                <a:tc>
                  <a:txBody>
                    <a:bodyPr/>
                    <a:lstStyle/>
                    <a:p>
                      <a:pPr algn="l" fontAlgn="b"/>
                      <a:r>
                        <a:rPr lang="pt-BR" sz="1000" b="0" i="0" u="none" strike="noStrike" dirty="0">
                          <a:effectLst/>
                          <a:latin typeface="Arial Narrow"/>
                        </a:rPr>
                        <a:t>Safra Leasing S/A Arrendamento Mercantil</a:t>
                      </a:r>
                    </a:p>
                  </a:txBody>
                  <a:tcPr marL="9525" marR="9525" marT="9525" marB="0" anchor="b"/>
                </a:tc>
                <a:tc>
                  <a:txBody>
                    <a:bodyPr/>
                    <a:lstStyle/>
                    <a:p>
                      <a:pPr algn="r" fontAlgn="b"/>
                      <a:r>
                        <a:rPr lang="pt-BR" sz="1000" b="0" i="0" u="none" strike="noStrike">
                          <a:effectLst/>
                          <a:latin typeface="Arial Narrow"/>
                        </a:rPr>
                        <a:t>                94.730.272 </a:t>
                      </a:r>
                    </a:p>
                  </a:txBody>
                  <a:tcPr marL="9525" marR="9525" marT="9525" marB="0" anchor="b"/>
                </a:tc>
                <a:tc>
                  <a:txBody>
                    <a:bodyPr/>
                    <a:lstStyle/>
                    <a:p>
                      <a:pPr algn="r" fontAlgn="b"/>
                      <a:r>
                        <a:rPr lang="pt-BR" sz="1000" b="0" i="0" u="none" strike="noStrike">
                          <a:effectLst/>
                          <a:latin typeface="Arial Narrow"/>
                        </a:rPr>
                        <a:t>797</a:t>
                      </a:r>
                    </a:p>
                  </a:txBody>
                  <a:tcPr marL="9525" marR="9525" marT="9525" marB="0" anchor="b"/>
                </a:tc>
                <a:tc>
                  <a:txBody>
                    <a:bodyPr/>
                    <a:lstStyle/>
                    <a:p>
                      <a:pPr algn="r" fontAlgn="b"/>
                      <a:r>
                        <a:rPr lang="pt-BR" sz="1000" b="0" i="0" u="none" strike="noStrike">
                          <a:effectLst/>
                          <a:latin typeface="Arial Narrow"/>
                        </a:rPr>
                        <a:t>6,84%</a:t>
                      </a:r>
                    </a:p>
                  </a:txBody>
                  <a:tcPr marL="9525" marR="9525" marT="9525" marB="0" anchor="b"/>
                </a:tc>
              </a:tr>
              <a:tr h="196882">
                <a:tc>
                  <a:txBody>
                    <a:bodyPr/>
                    <a:lstStyle/>
                    <a:p>
                      <a:pPr algn="ctr" fontAlgn="b"/>
                      <a:r>
                        <a:rPr lang="pt-BR" sz="1000" b="0" i="0" u="none" strike="noStrike">
                          <a:effectLst/>
                          <a:latin typeface="Arial Narrow"/>
                        </a:rPr>
                        <a:t>8</a:t>
                      </a:r>
                    </a:p>
                  </a:txBody>
                  <a:tcPr marL="9525" marR="9525" marT="9525" marB="0" anchor="b"/>
                </a:tc>
                <a:tc>
                  <a:txBody>
                    <a:bodyPr/>
                    <a:lstStyle/>
                    <a:p>
                      <a:pPr algn="l" fontAlgn="b"/>
                      <a:r>
                        <a:rPr lang="pt-BR" sz="1000" b="0" i="0" u="none" strike="noStrike">
                          <a:effectLst/>
                          <a:latin typeface="Arial Narrow"/>
                        </a:rPr>
                        <a:t>Banco de Lage Landen Brasil  S/A</a:t>
                      </a:r>
                    </a:p>
                  </a:txBody>
                  <a:tcPr marL="9525" marR="9525" marT="9525" marB="0" anchor="b"/>
                </a:tc>
                <a:tc>
                  <a:txBody>
                    <a:bodyPr/>
                    <a:lstStyle/>
                    <a:p>
                      <a:pPr algn="r" fontAlgn="b"/>
                      <a:r>
                        <a:rPr lang="pt-BR" sz="1000" b="0" i="0" u="none" strike="noStrike">
                          <a:effectLst/>
                          <a:latin typeface="Arial Narrow"/>
                        </a:rPr>
                        <a:t>                45.175.251 </a:t>
                      </a:r>
                    </a:p>
                  </a:txBody>
                  <a:tcPr marL="9525" marR="9525" marT="9525" marB="0" anchor="b"/>
                </a:tc>
                <a:tc>
                  <a:txBody>
                    <a:bodyPr/>
                    <a:lstStyle/>
                    <a:p>
                      <a:pPr algn="r" fontAlgn="b"/>
                      <a:r>
                        <a:rPr lang="pt-BR" sz="1000" b="0" i="0" u="none" strike="noStrike">
                          <a:effectLst/>
                          <a:latin typeface="Arial Narrow"/>
                        </a:rPr>
                        <a:t>323</a:t>
                      </a:r>
                    </a:p>
                  </a:txBody>
                  <a:tcPr marL="9525" marR="9525" marT="9525" marB="0" anchor="b"/>
                </a:tc>
                <a:tc>
                  <a:txBody>
                    <a:bodyPr/>
                    <a:lstStyle/>
                    <a:p>
                      <a:pPr algn="r" fontAlgn="b"/>
                      <a:r>
                        <a:rPr lang="pt-BR" sz="1000" b="0" i="0" u="none" strike="noStrike">
                          <a:effectLst/>
                          <a:latin typeface="Arial Narrow"/>
                        </a:rPr>
                        <a:t>3,26%</a:t>
                      </a:r>
                    </a:p>
                  </a:txBody>
                  <a:tcPr marL="9525" marR="9525" marT="9525" marB="0" anchor="b"/>
                </a:tc>
              </a:tr>
              <a:tr h="196882">
                <a:tc>
                  <a:txBody>
                    <a:bodyPr/>
                    <a:lstStyle/>
                    <a:p>
                      <a:pPr algn="ctr" fontAlgn="b"/>
                      <a:r>
                        <a:rPr lang="pt-BR" sz="1000" b="0" i="0" u="none" strike="noStrike">
                          <a:effectLst/>
                          <a:latin typeface="Arial Narrow"/>
                        </a:rPr>
                        <a:t>9</a:t>
                      </a:r>
                    </a:p>
                  </a:txBody>
                  <a:tcPr marL="9525" marR="9525" marT="9525" marB="0" anchor="b"/>
                </a:tc>
                <a:tc>
                  <a:txBody>
                    <a:bodyPr/>
                    <a:lstStyle/>
                    <a:p>
                      <a:pPr algn="l" fontAlgn="b"/>
                      <a:r>
                        <a:rPr lang="pt-BR" sz="1000" b="0" i="0" u="none" strike="noStrike">
                          <a:effectLst/>
                          <a:latin typeface="Arial Narrow"/>
                        </a:rPr>
                        <a:t>Alfa Arrendamento Mercantil S/A</a:t>
                      </a:r>
                    </a:p>
                  </a:txBody>
                  <a:tcPr marL="9525" marR="9525" marT="9525" marB="0" anchor="b"/>
                </a:tc>
                <a:tc>
                  <a:txBody>
                    <a:bodyPr/>
                    <a:lstStyle/>
                    <a:p>
                      <a:pPr algn="r" fontAlgn="b"/>
                      <a:r>
                        <a:rPr lang="pt-BR" sz="1000" b="0" i="0" u="none" strike="noStrike">
                          <a:effectLst/>
                          <a:latin typeface="Arial Narrow"/>
                        </a:rPr>
                        <a:t>                33.795.604 </a:t>
                      </a:r>
                    </a:p>
                  </a:txBody>
                  <a:tcPr marL="9525" marR="9525" marT="9525" marB="0" anchor="b"/>
                </a:tc>
                <a:tc>
                  <a:txBody>
                    <a:bodyPr/>
                    <a:lstStyle/>
                    <a:p>
                      <a:pPr algn="r" fontAlgn="b"/>
                      <a:r>
                        <a:rPr lang="pt-BR" sz="1000" b="0" i="0" u="none" strike="noStrike">
                          <a:effectLst/>
                          <a:latin typeface="Arial Narrow"/>
                        </a:rPr>
                        <a:t>277</a:t>
                      </a:r>
                    </a:p>
                  </a:txBody>
                  <a:tcPr marL="9525" marR="9525" marT="9525" marB="0" anchor="b"/>
                </a:tc>
                <a:tc>
                  <a:txBody>
                    <a:bodyPr/>
                    <a:lstStyle/>
                    <a:p>
                      <a:pPr algn="r" fontAlgn="b"/>
                      <a:r>
                        <a:rPr lang="pt-BR" sz="1000" b="0" i="0" u="none" strike="noStrike">
                          <a:effectLst/>
                          <a:latin typeface="Arial Narrow"/>
                        </a:rPr>
                        <a:t>2,44%</a:t>
                      </a:r>
                    </a:p>
                  </a:txBody>
                  <a:tcPr marL="9525" marR="9525" marT="9525" marB="0" anchor="b"/>
                </a:tc>
              </a:tr>
              <a:tr h="196882">
                <a:tc>
                  <a:txBody>
                    <a:bodyPr/>
                    <a:lstStyle/>
                    <a:p>
                      <a:pPr algn="ctr" fontAlgn="b"/>
                      <a:r>
                        <a:rPr lang="pt-BR" sz="1000" b="0" i="0" u="none" strike="noStrike">
                          <a:effectLst/>
                          <a:latin typeface="Arial Narrow"/>
                        </a:rPr>
                        <a:t>10</a:t>
                      </a:r>
                    </a:p>
                  </a:txBody>
                  <a:tcPr marL="9525" marR="9525" marT="9525" marB="0" anchor="b"/>
                </a:tc>
                <a:tc>
                  <a:txBody>
                    <a:bodyPr/>
                    <a:lstStyle/>
                    <a:p>
                      <a:pPr algn="l" fontAlgn="b"/>
                      <a:r>
                        <a:rPr lang="pt-BR" sz="1000" b="0" i="0" u="none" strike="noStrike">
                          <a:effectLst/>
                          <a:latin typeface="Arial Narrow"/>
                        </a:rPr>
                        <a:t>Banco Rodobens S/A</a:t>
                      </a:r>
                    </a:p>
                  </a:txBody>
                  <a:tcPr marL="9525" marR="9525" marT="9525" marB="0" anchor="b"/>
                </a:tc>
                <a:tc>
                  <a:txBody>
                    <a:bodyPr/>
                    <a:lstStyle/>
                    <a:p>
                      <a:pPr algn="r" fontAlgn="b"/>
                      <a:r>
                        <a:rPr lang="pt-BR" sz="1000" b="0" i="0" u="none" strike="noStrike">
                          <a:effectLst/>
                          <a:latin typeface="Arial Narrow"/>
                        </a:rPr>
                        <a:t>                29.864.379 </a:t>
                      </a:r>
                    </a:p>
                  </a:txBody>
                  <a:tcPr marL="9525" marR="9525" marT="9525" marB="0" anchor="b"/>
                </a:tc>
                <a:tc>
                  <a:txBody>
                    <a:bodyPr/>
                    <a:lstStyle/>
                    <a:p>
                      <a:pPr algn="r" fontAlgn="b"/>
                      <a:r>
                        <a:rPr lang="pt-BR" sz="1000" b="0" i="0" u="none" strike="noStrike">
                          <a:effectLst/>
                          <a:latin typeface="Arial Narrow"/>
                        </a:rPr>
                        <a:t>302</a:t>
                      </a:r>
                    </a:p>
                  </a:txBody>
                  <a:tcPr marL="9525" marR="9525" marT="9525" marB="0" anchor="b"/>
                </a:tc>
                <a:tc>
                  <a:txBody>
                    <a:bodyPr/>
                    <a:lstStyle/>
                    <a:p>
                      <a:pPr algn="r" fontAlgn="b"/>
                      <a:r>
                        <a:rPr lang="pt-BR" sz="1000" b="0" i="0" u="none" strike="noStrike">
                          <a:effectLst/>
                          <a:latin typeface="Arial Narrow"/>
                        </a:rPr>
                        <a:t>2,16%</a:t>
                      </a:r>
                    </a:p>
                  </a:txBody>
                  <a:tcPr marL="9525" marR="9525" marT="9525" marB="0" anchor="b"/>
                </a:tc>
              </a:tr>
              <a:tr h="196882">
                <a:tc>
                  <a:txBody>
                    <a:bodyPr/>
                    <a:lstStyle/>
                    <a:p>
                      <a:pPr algn="ctr" fontAlgn="b"/>
                      <a:r>
                        <a:rPr lang="pt-BR" sz="1000" b="0" i="0" u="none" strike="noStrike">
                          <a:effectLst/>
                          <a:latin typeface="Arial Narrow"/>
                        </a:rPr>
                        <a:t>11</a:t>
                      </a:r>
                    </a:p>
                  </a:txBody>
                  <a:tcPr marL="9525" marR="9525" marT="9525" marB="0" anchor="b"/>
                </a:tc>
                <a:tc>
                  <a:txBody>
                    <a:bodyPr/>
                    <a:lstStyle/>
                    <a:p>
                      <a:pPr algn="l" fontAlgn="b"/>
                      <a:r>
                        <a:rPr lang="pt-BR" sz="1000" b="0" i="0" u="none" strike="noStrike">
                          <a:effectLst/>
                          <a:latin typeface="Arial Narrow"/>
                        </a:rPr>
                        <a:t>BB Leasing S/A - Arrendamento Mercantil</a:t>
                      </a:r>
                    </a:p>
                  </a:txBody>
                  <a:tcPr marL="9525" marR="9525" marT="9525" marB="0" anchor="b"/>
                </a:tc>
                <a:tc>
                  <a:txBody>
                    <a:bodyPr/>
                    <a:lstStyle/>
                    <a:p>
                      <a:pPr algn="r" fontAlgn="b"/>
                      <a:r>
                        <a:rPr lang="pt-BR" sz="1000" b="0" i="0" u="none" strike="noStrike">
                          <a:effectLst/>
                          <a:latin typeface="Arial Narrow"/>
                        </a:rPr>
                        <a:t>                21.615.745 </a:t>
                      </a:r>
                    </a:p>
                  </a:txBody>
                  <a:tcPr marL="9525" marR="9525" marT="9525" marB="0" anchor="b"/>
                </a:tc>
                <a:tc>
                  <a:txBody>
                    <a:bodyPr/>
                    <a:lstStyle/>
                    <a:p>
                      <a:pPr algn="r" fontAlgn="b"/>
                      <a:r>
                        <a:rPr lang="pt-BR" sz="1000" b="0" i="0" u="none" strike="noStrike">
                          <a:effectLst/>
                          <a:latin typeface="Arial Narrow"/>
                        </a:rPr>
                        <a:t>226</a:t>
                      </a:r>
                    </a:p>
                  </a:txBody>
                  <a:tcPr marL="9525" marR="9525" marT="9525" marB="0" anchor="b"/>
                </a:tc>
                <a:tc>
                  <a:txBody>
                    <a:bodyPr/>
                    <a:lstStyle/>
                    <a:p>
                      <a:pPr algn="r" fontAlgn="b"/>
                      <a:r>
                        <a:rPr lang="pt-BR" sz="1000" b="0" i="0" u="none" strike="noStrike">
                          <a:effectLst/>
                          <a:latin typeface="Arial Narrow"/>
                        </a:rPr>
                        <a:t>1,56%</a:t>
                      </a:r>
                    </a:p>
                  </a:txBody>
                  <a:tcPr marL="9525" marR="9525" marT="9525" marB="0" anchor="b"/>
                </a:tc>
              </a:tr>
              <a:tr h="196882">
                <a:tc>
                  <a:txBody>
                    <a:bodyPr/>
                    <a:lstStyle/>
                    <a:p>
                      <a:pPr algn="ctr" fontAlgn="b"/>
                      <a:r>
                        <a:rPr lang="pt-BR" sz="1000" b="0" i="0" u="none" strike="noStrike">
                          <a:effectLst/>
                          <a:latin typeface="Arial Narrow"/>
                        </a:rPr>
                        <a:t>12</a:t>
                      </a:r>
                    </a:p>
                  </a:txBody>
                  <a:tcPr marL="9525" marR="9525" marT="9525" marB="0" anchor="b"/>
                </a:tc>
                <a:tc>
                  <a:txBody>
                    <a:bodyPr/>
                    <a:lstStyle/>
                    <a:p>
                      <a:pPr algn="l" fontAlgn="b"/>
                      <a:r>
                        <a:rPr lang="pt-BR" sz="1000" b="0" i="0" u="none" strike="noStrike">
                          <a:effectLst/>
                          <a:latin typeface="Arial Narrow"/>
                        </a:rPr>
                        <a:t>SG Equipment Finance S.A.  Arrendamento Mercantil</a:t>
                      </a:r>
                    </a:p>
                  </a:txBody>
                  <a:tcPr marL="9525" marR="9525" marT="9525" marB="0" anchor="b"/>
                </a:tc>
                <a:tc>
                  <a:txBody>
                    <a:bodyPr/>
                    <a:lstStyle/>
                    <a:p>
                      <a:pPr algn="r" fontAlgn="b"/>
                      <a:r>
                        <a:rPr lang="pt-BR" sz="1000" b="0" i="0" u="none" strike="noStrike">
                          <a:effectLst/>
                          <a:latin typeface="Arial Narrow"/>
                        </a:rPr>
                        <a:t>                16.604.504 </a:t>
                      </a:r>
                    </a:p>
                  </a:txBody>
                  <a:tcPr marL="9525" marR="9525" marT="9525" marB="0" anchor="b"/>
                </a:tc>
                <a:tc>
                  <a:txBody>
                    <a:bodyPr/>
                    <a:lstStyle/>
                    <a:p>
                      <a:pPr algn="r" fontAlgn="b"/>
                      <a:r>
                        <a:rPr lang="pt-BR" sz="1000" b="0" i="0" u="none" strike="noStrike">
                          <a:effectLst/>
                          <a:latin typeface="Arial Narrow"/>
                        </a:rPr>
                        <a:t>89</a:t>
                      </a:r>
                    </a:p>
                  </a:txBody>
                  <a:tcPr marL="9525" marR="9525" marT="9525" marB="0" anchor="b"/>
                </a:tc>
                <a:tc>
                  <a:txBody>
                    <a:bodyPr/>
                    <a:lstStyle/>
                    <a:p>
                      <a:pPr algn="r" fontAlgn="b"/>
                      <a:r>
                        <a:rPr lang="pt-BR" sz="1000" b="0" i="0" u="none" strike="noStrike">
                          <a:effectLst/>
                          <a:latin typeface="Arial Narrow"/>
                        </a:rPr>
                        <a:t>1,20%</a:t>
                      </a:r>
                    </a:p>
                  </a:txBody>
                  <a:tcPr marL="9525" marR="9525" marT="9525" marB="0" anchor="b"/>
                </a:tc>
              </a:tr>
              <a:tr h="196882">
                <a:tc>
                  <a:txBody>
                    <a:bodyPr/>
                    <a:lstStyle/>
                    <a:p>
                      <a:pPr algn="ctr" fontAlgn="b"/>
                      <a:r>
                        <a:rPr lang="pt-BR" sz="1000" b="0" i="0" u="none" strike="noStrike">
                          <a:effectLst/>
                          <a:latin typeface="Arial Narrow"/>
                        </a:rPr>
                        <a:t>13</a:t>
                      </a:r>
                    </a:p>
                  </a:txBody>
                  <a:tcPr marL="9525" marR="9525" marT="9525" marB="0" anchor="b"/>
                </a:tc>
                <a:tc>
                  <a:txBody>
                    <a:bodyPr/>
                    <a:lstStyle/>
                    <a:p>
                      <a:pPr algn="l" fontAlgn="b"/>
                      <a:r>
                        <a:rPr lang="pt-BR" sz="1000" b="0" i="0" u="none" strike="noStrike">
                          <a:effectLst/>
                          <a:latin typeface="Arial Narrow"/>
                        </a:rPr>
                        <a:t>Banco GMAC S/A </a:t>
                      </a:r>
                    </a:p>
                  </a:txBody>
                  <a:tcPr marL="9525" marR="9525" marT="9525" marB="0" anchor="b"/>
                </a:tc>
                <a:tc>
                  <a:txBody>
                    <a:bodyPr/>
                    <a:lstStyle/>
                    <a:p>
                      <a:pPr algn="r" fontAlgn="b"/>
                      <a:r>
                        <a:rPr lang="pt-BR" sz="1000" b="0" i="0" u="none" strike="noStrike">
                          <a:effectLst/>
                          <a:latin typeface="Arial Narrow"/>
                        </a:rPr>
                        <a:t>                15.575.581 </a:t>
                      </a:r>
                    </a:p>
                  </a:txBody>
                  <a:tcPr marL="9525" marR="9525" marT="9525" marB="0" anchor="b"/>
                </a:tc>
                <a:tc>
                  <a:txBody>
                    <a:bodyPr/>
                    <a:lstStyle/>
                    <a:p>
                      <a:pPr algn="r" fontAlgn="b"/>
                      <a:r>
                        <a:rPr lang="pt-BR" sz="1000" b="0" i="0" u="none" strike="noStrike">
                          <a:effectLst/>
                          <a:latin typeface="Arial Narrow"/>
                        </a:rPr>
                        <a:t>1.591</a:t>
                      </a:r>
                    </a:p>
                  </a:txBody>
                  <a:tcPr marL="9525" marR="9525" marT="9525" marB="0" anchor="b"/>
                </a:tc>
                <a:tc>
                  <a:txBody>
                    <a:bodyPr/>
                    <a:lstStyle/>
                    <a:p>
                      <a:pPr algn="r" fontAlgn="b"/>
                      <a:r>
                        <a:rPr lang="pt-BR" sz="1000" b="0" i="0" u="none" strike="noStrike">
                          <a:effectLst/>
                          <a:latin typeface="Arial Narrow"/>
                        </a:rPr>
                        <a:t>1,12%</a:t>
                      </a:r>
                    </a:p>
                  </a:txBody>
                  <a:tcPr marL="9525" marR="9525" marT="9525" marB="0" anchor="b"/>
                </a:tc>
              </a:tr>
              <a:tr h="196882">
                <a:tc>
                  <a:txBody>
                    <a:bodyPr/>
                    <a:lstStyle/>
                    <a:p>
                      <a:pPr algn="ctr" fontAlgn="b"/>
                      <a:r>
                        <a:rPr lang="pt-BR" sz="1000" b="0" i="0" u="none" strike="noStrike">
                          <a:effectLst/>
                          <a:latin typeface="Arial Narrow"/>
                        </a:rPr>
                        <a:t>14</a:t>
                      </a:r>
                    </a:p>
                  </a:txBody>
                  <a:tcPr marL="9525" marR="9525" marT="9525" marB="0" anchor="b"/>
                </a:tc>
                <a:tc>
                  <a:txBody>
                    <a:bodyPr/>
                    <a:lstStyle/>
                    <a:p>
                      <a:pPr algn="l" fontAlgn="b"/>
                      <a:r>
                        <a:rPr lang="pt-BR" sz="1000" b="0" i="0" u="none" strike="noStrike">
                          <a:effectLst/>
                          <a:latin typeface="Arial Narrow"/>
                        </a:rPr>
                        <a:t>Banco Bradesco Financiamentos S/A</a:t>
                      </a:r>
                    </a:p>
                  </a:txBody>
                  <a:tcPr marL="9525" marR="9525" marT="9525" marB="0" anchor="b"/>
                </a:tc>
                <a:tc>
                  <a:txBody>
                    <a:bodyPr/>
                    <a:lstStyle/>
                    <a:p>
                      <a:pPr algn="r" fontAlgn="b"/>
                      <a:r>
                        <a:rPr lang="pt-BR" sz="1000" b="0" i="0" u="none" strike="noStrike">
                          <a:effectLst/>
                          <a:latin typeface="Arial Narrow"/>
                        </a:rPr>
                        <a:t>                13.952.424 </a:t>
                      </a:r>
                    </a:p>
                  </a:txBody>
                  <a:tcPr marL="9525" marR="9525" marT="9525" marB="0" anchor="b"/>
                </a:tc>
                <a:tc>
                  <a:txBody>
                    <a:bodyPr/>
                    <a:lstStyle/>
                    <a:p>
                      <a:pPr algn="r" fontAlgn="b"/>
                      <a:r>
                        <a:rPr lang="pt-BR" sz="1000" b="0" i="0" u="none" strike="noStrike">
                          <a:effectLst/>
                          <a:latin typeface="Arial Narrow"/>
                        </a:rPr>
                        <a:t>280</a:t>
                      </a:r>
                    </a:p>
                  </a:txBody>
                  <a:tcPr marL="9525" marR="9525" marT="9525" marB="0" anchor="b"/>
                </a:tc>
                <a:tc>
                  <a:txBody>
                    <a:bodyPr/>
                    <a:lstStyle/>
                    <a:p>
                      <a:pPr algn="r" fontAlgn="b"/>
                      <a:r>
                        <a:rPr lang="pt-BR" sz="1000" b="0" i="0" u="none" strike="noStrike">
                          <a:effectLst/>
                          <a:latin typeface="Arial Narrow"/>
                        </a:rPr>
                        <a:t>1,01%</a:t>
                      </a:r>
                    </a:p>
                  </a:txBody>
                  <a:tcPr marL="9525" marR="9525" marT="9525" marB="0" anchor="b"/>
                </a:tc>
              </a:tr>
              <a:tr h="196882">
                <a:tc>
                  <a:txBody>
                    <a:bodyPr/>
                    <a:lstStyle/>
                    <a:p>
                      <a:pPr algn="ctr" fontAlgn="b"/>
                      <a:r>
                        <a:rPr lang="pt-BR" sz="1000" b="0" i="0" u="none" strike="noStrike">
                          <a:effectLst/>
                          <a:latin typeface="Arial Narrow"/>
                        </a:rPr>
                        <a:t>15</a:t>
                      </a:r>
                    </a:p>
                  </a:txBody>
                  <a:tcPr marL="9525" marR="9525" marT="9525" marB="0" anchor="b"/>
                </a:tc>
                <a:tc>
                  <a:txBody>
                    <a:bodyPr/>
                    <a:lstStyle/>
                    <a:p>
                      <a:pPr algn="l" fontAlgn="b"/>
                      <a:r>
                        <a:rPr lang="pt-BR" sz="1000" b="0" i="0" u="none" strike="noStrike">
                          <a:effectLst/>
                          <a:latin typeface="Arial Narrow"/>
                        </a:rPr>
                        <a:t>Banco Citibank S/A</a:t>
                      </a:r>
                    </a:p>
                  </a:txBody>
                  <a:tcPr marL="9525" marR="9525" marT="9525" marB="0" anchor="b"/>
                </a:tc>
                <a:tc>
                  <a:txBody>
                    <a:bodyPr/>
                    <a:lstStyle/>
                    <a:p>
                      <a:pPr algn="r" fontAlgn="b"/>
                      <a:r>
                        <a:rPr lang="pt-BR" sz="1000" b="0" i="0" u="none" strike="noStrike">
                          <a:effectLst/>
                          <a:latin typeface="Arial Narrow"/>
                        </a:rPr>
                        <a:t>                11.866.027 </a:t>
                      </a:r>
                    </a:p>
                  </a:txBody>
                  <a:tcPr marL="9525" marR="9525" marT="9525" marB="0" anchor="b"/>
                </a:tc>
                <a:tc>
                  <a:txBody>
                    <a:bodyPr/>
                    <a:lstStyle/>
                    <a:p>
                      <a:pPr algn="r" fontAlgn="b"/>
                      <a:r>
                        <a:rPr lang="pt-BR" sz="1000" b="0" i="0" u="none" strike="noStrike">
                          <a:effectLst/>
                          <a:latin typeface="Arial Narrow"/>
                        </a:rPr>
                        <a:t>159</a:t>
                      </a:r>
                    </a:p>
                  </a:txBody>
                  <a:tcPr marL="9525" marR="9525" marT="9525" marB="0" anchor="b"/>
                </a:tc>
                <a:tc>
                  <a:txBody>
                    <a:bodyPr/>
                    <a:lstStyle/>
                    <a:p>
                      <a:pPr algn="r" fontAlgn="b"/>
                      <a:r>
                        <a:rPr lang="pt-BR" sz="1000" b="0" i="0" u="none" strike="noStrike">
                          <a:effectLst/>
                          <a:latin typeface="Arial Narrow"/>
                        </a:rPr>
                        <a:t>0,86%</a:t>
                      </a:r>
                    </a:p>
                  </a:txBody>
                  <a:tcPr marL="9525" marR="9525" marT="9525" marB="0" anchor="b"/>
                </a:tc>
              </a:tr>
              <a:tr h="196882">
                <a:tc>
                  <a:txBody>
                    <a:bodyPr/>
                    <a:lstStyle/>
                    <a:p>
                      <a:pPr algn="ctr" fontAlgn="b"/>
                      <a:r>
                        <a:rPr lang="pt-BR" sz="1000" b="0" i="0" u="none" strike="noStrike">
                          <a:effectLst/>
                          <a:latin typeface="Arial Narrow"/>
                        </a:rPr>
                        <a:t>16</a:t>
                      </a:r>
                    </a:p>
                  </a:txBody>
                  <a:tcPr marL="9525" marR="9525" marT="9525" marB="0" anchor="b"/>
                </a:tc>
                <a:tc>
                  <a:txBody>
                    <a:bodyPr/>
                    <a:lstStyle/>
                    <a:p>
                      <a:pPr algn="l" fontAlgn="b"/>
                      <a:r>
                        <a:rPr lang="pt-BR" sz="1000" b="0" i="0" u="none" strike="noStrike">
                          <a:effectLst/>
                          <a:latin typeface="Arial Narrow"/>
                        </a:rPr>
                        <a:t>Banco Itaucard S/A</a:t>
                      </a:r>
                    </a:p>
                  </a:txBody>
                  <a:tcPr marL="9525" marR="9525" marT="9525" marB="0" anchor="b"/>
                </a:tc>
                <a:tc>
                  <a:txBody>
                    <a:bodyPr/>
                    <a:lstStyle/>
                    <a:p>
                      <a:pPr algn="r" fontAlgn="b"/>
                      <a:r>
                        <a:rPr lang="pt-BR" sz="1000" b="0" i="0" u="none" strike="noStrike">
                          <a:effectLst/>
                          <a:latin typeface="Arial Narrow"/>
                        </a:rPr>
                        <a:t>                  8.268.258 </a:t>
                      </a:r>
                    </a:p>
                  </a:txBody>
                  <a:tcPr marL="9525" marR="9525" marT="9525" marB="0" anchor="b"/>
                </a:tc>
                <a:tc>
                  <a:txBody>
                    <a:bodyPr/>
                    <a:lstStyle/>
                    <a:p>
                      <a:pPr algn="r" fontAlgn="b"/>
                      <a:r>
                        <a:rPr lang="pt-BR" sz="1000" b="0" i="0" u="none" strike="noStrike">
                          <a:effectLst/>
                          <a:latin typeface="Arial Narrow"/>
                        </a:rPr>
                        <a:t>14</a:t>
                      </a:r>
                    </a:p>
                  </a:txBody>
                  <a:tcPr marL="9525" marR="9525" marT="9525" marB="0" anchor="b"/>
                </a:tc>
                <a:tc>
                  <a:txBody>
                    <a:bodyPr/>
                    <a:lstStyle/>
                    <a:p>
                      <a:pPr algn="r" fontAlgn="b"/>
                      <a:r>
                        <a:rPr lang="pt-BR" sz="1000" b="0" i="0" u="none" strike="noStrike">
                          <a:effectLst/>
                          <a:latin typeface="Arial Narrow"/>
                        </a:rPr>
                        <a:t>0,60%</a:t>
                      </a:r>
                    </a:p>
                  </a:txBody>
                  <a:tcPr marL="9525" marR="9525" marT="9525" marB="0" anchor="b"/>
                </a:tc>
              </a:tr>
              <a:tr h="196882">
                <a:tc>
                  <a:txBody>
                    <a:bodyPr/>
                    <a:lstStyle/>
                    <a:p>
                      <a:pPr algn="ctr" fontAlgn="b"/>
                      <a:r>
                        <a:rPr lang="pt-BR" sz="1000" b="0" i="0" u="none" strike="noStrike">
                          <a:effectLst/>
                          <a:latin typeface="Arial Narrow"/>
                        </a:rPr>
                        <a:t>17</a:t>
                      </a:r>
                    </a:p>
                  </a:txBody>
                  <a:tcPr marL="9525" marR="9525" marT="9525" marB="0" anchor="b"/>
                </a:tc>
                <a:tc>
                  <a:txBody>
                    <a:bodyPr/>
                    <a:lstStyle/>
                    <a:p>
                      <a:pPr algn="l" fontAlgn="b"/>
                      <a:r>
                        <a:rPr lang="pt-BR" sz="1000" b="0" i="0" u="none" strike="noStrike">
                          <a:effectLst/>
                          <a:latin typeface="Arial Narrow"/>
                        </a:rPr>
                        <a:t>CCB Brasil Arrendamento Mercantil S.A</a:t>
                      </a:r>
                    </a:p>
                  </a:txBody>
                  <a:tcPr marL="9525" marR="9525" marT="9525" marB="0" anchor="b"/>
                </a:tc>
                <a:tc>
                  <a:txBody>
                    <a:bodyPr/>
                    <a:lstStyle/>
                    <a:p>
                      <a:pPr algn="r" fontAlgn="b"/>
                      <a:r>
                        <a:rPr lang="pt-BR" sz="1000" b="0" i="0" u="none" strike="noStrike">
                          <a:effectLst/>
                          <a:latin typeface="Arial Narrow"/>
                        </a:rPr>
                        <a:t>                  6.474.252 </a:t>
                      </a:r>
                    </a:p>
                  </a:txBody>
                  <a:tcPr marL="9525" marR="9525" marT="9525" marB="0" anchor="b"/>
                </a:tc>
                <a:tc>
                  <a:txBody>
                    <a:bodyPr/>
                    <a:lstStyle/>
                    <a:p>
                      <a:pPr algn="r" fontAlgn="b"/>
                      <a:r>
                        <a:rPr lang="pt-BR" sz="1000" b="0" i="0" u="none" strike="noStrike">
                          <a:effectLst/>
                          <a:latin typeface="Arial Narrow"/>
                        </a:rPr>
                        <a:t>9</a:t>
                      </a:r>
                    </a:p>
                  </a:txBody>
                  <a:tcPr marL="9525" marR="9525" marT="9525" marB="0" anchor="b"/>
                </a:tc>
                <a:tc>
                  <a:txBody>
                    <a:bodyPr/>
                    <a:lstStyle/>
                    <a:p>
                      <a:pPr algn="r" fontAlgn="b"/>
                      <a:r>
                        <a:rPr lang="pt-BR" sz="1000" b="0" i="0" u="none" strike="noStrike">
                          <a:effectLst/>
                          <a:latin typeface="Arial Narrow"/>
                        </a:rPr>
                        <a:t>0,47%</a:t>
                      </a:r>
                    </a:p>
                  </a:txBody>
                  <a:tcPr marL="9525" marR="9525" marT="9525" marB="0" anchor="b"/>
                </a:tc>
              </a:tr>
              <a:tr h="196882">
                <a:tc>
                  <a:txBody>
                    <a:bodyPr/>
                    <a:lstStyle/>
                    <a:p>
                      <a:pPr algn="ctr" fontAlgn="b"/>
                      <a:r>
                        <a:rPr lang="pt-BR" sz="1000" b="0" i="0" u="none" strike="noStrike">
                          <a:effectLst/>
                          <a:latin typeface="Arial Narrow"/>
                        </a:rPr>
                        <a:t>18</a:t>
                      </a:r>
                    </a:p>
                  </a:txBody>
                  <a:tcPr marL="9525" marR="9525" marT="9525" marB="0" anchor="b"/>
                </a:tc>
                <a:tc>
                  <a:txBody>
                    <a:bodyPr/>
                    <a:lstStyle/>
                    <a:p>
                      <a:pPr algn="l" fontAlgn="b"/>
                      <a:r>
                        <a:rPr lang="pt-BR" sz="1000" b="0" i="0" u="none" strike="noStrike">
                          <a:effectLst/>
                          <a:latin typeface="Arial Narrow"/>
                        </a:rPr>
                        <a:t>Banco Toyota do Brasil S/A</a:t>
                      </a:r>
                    </a:p>
                  </a:txBody>
                  <a:tcPr marL="9525" marR="9525" marT="9525" marB="0" anchor="b"/>
                </a:tc>
                <a:tc>
                  <a:txBody>
                    <a:bodyPr/>
                    <a:lstStyle/>
                    <a:p>
                      <a:pPr algn="r" fontAlgn="b"/>
                      <a:r>
                        <a:rPr lang="pt-BR" sz="1000" b="0" i="0" u="none" strike="noStrike">
                          <a:effectLst/>
                          <a:latin typeface="Arial Narrow"/>
                        </a:rPr>
                        <a:t>                  6.346.005 </a:t>
                      </a:r>
                    </a:p>
                  </a:txBody>
                  <a:tcPr marL="9525" marR="9525" marT="9525" marB="0" anchor="b"/>
                </a:tc>
                <a:tc>
                  <a:txBody>
                    <a:bodyPr/>
                    <a:lstStyle/>
                    <a:p>
                      <a:pPr algn="r" fontAlgn="b"/>
                      <a:r>
                        <a:rPr lang="pt-BR" sz="1000" b="0" i="0" u="none" strike="noStrike">
                          <a:effectLst/>
                          <a:latin typeface="Arial Narrow"/>
                        </a:rPr>
                        <a:t>206</a:t>
                      </a:r>
                    </a:p>
                  </a:txBody>
                  <a:tcPr marL="9525" marR="9525" marT="9525" marB="0" anchor="b"/>
                </a:tc>
                <a:tc>
                  <a:txBody>
                    <a:bodyPr/>
                    <a:lstStyle/>
                    <a:p>
                      <a:pPr algn="r" fontAlgn="b"/>
                      <a:r>
                        <a:rPr lang="pt-BR" sz="1000" b="0" i="0" u="none" strike="noStrike">
                          <a:effectLst/>
                          <a:latin typeface="Arial Narrow"/>
                        </a:rPr>
                        <a:t>0,46%</a:t>
                      </a:r>
                    </a:p>
                  </a:txBody>
                  <a:tcPr marL="9525" marR="9525" marT="9525" marB="0" anchor="b"/>
                </a:tc>
              </a:tr>
              <a:tr h="196882">
                <a:tc>
                  <a:txBody>
                    <a:bodyPr/>
                    <a:lstStyle/>
                    <a:p>
                      <a:pPr algn="ctr" fontAlgn="b"/>
                      <a:r>
                        <a:rPr lang="pt-BR" sz="1000" b="0" i="0" u="none" strike="noStrike">
                          <a:effectLst/>
                          <a:latin typeface="Arial Narrow"/>
                        </a:rPr>
                        <a:t>19</a:t>
                      </a:r>
                    </a:p>
                  </a:txBody>
                  <a:tcPr marL="9525" marR="9525" marT="9525" marB="0" anchor="b"/>
                </a:tc>
                <a:tc>
                  <a:txBody>
                    <a:bodyPr/>
                    <a:lstStyle/>
                    <a:p>
                      <a:pPr algn="l" fontAlgn="b"/>
                      <a:r>
                        <a:rPr lang="pt-BR" sz="1000" b="0" i="0" u="none" strike="noStrike">
                          <a:effectLst/>
                          <a:latin typeface="Arial Narrow"/>
                        </a:rPr>
                        <a:t>Banco Volvo S/A </a:t>
                      </a:r>
                    </a:p>
                  </a:txBody>
                  <a:tcPr marL="9525" marR="9525" marT="9525" marB="0" anchor="b"/>
                </a:tc>
                <a:tc>
                  <a:txBody>
                    <a:bodyPr/>
                    <a:lstStyle/>
                    <a:p>
                      <a:pPr algn="r" fontAlgn="b"/>
                      <a:r>
                        <a:rPr lang="pt-BR" sz="1000" b="0" i="0" u="none" strike="noStrike">
                          <a:effectLst/>
                          <a:latin typeface="Arial Narrow"/>
                        </a:rPr>
                        <a:t>                  1.818.961 </a:t>
                      </a:r>
                    </a:p>
                  </a:txBody>
                  <a:tcPr marL="9525" marR="9525" marT="9525" marB="0" anchor="b"/>
                </a:tc>
                <a:tc>
                  <a:txBody>
                    <a:bodyPr/>
                    <a:lstStyle/>
                    <a:p>
                      <a:pPr algn="r" fontAlgn="b"/>
                      <a:r>
                        <a:rPr lang="pt-BR" sz="1000" b="0" i="0" u="none" strike="noStrike">
                          <a:effectLst/>
                          <a:latin typeface="Arial Narrow"/>
                        </a:rPr>
                        <a:t>3</a:t>
                      </a:r>
                    </a:p>
                  </a:txBody>
                  <a:tcPr marL="9525" marR="9525" marT="9525" marB="0" anchor="b"/>
                </a:tc>
                <a:tc>
                  <a:txBody>
                    <a:bodyPr/>
                    <a:lstStyle/>
                    <a:p>
                      <a:pPr algn="r" fontAlgn="b"/>
                      <a:r>
                        <a:rPr lang="pt-BR" sz="1000" b="0" i="0" u="none" strike="noStrike">
                          <a:effectLst/>
                          <a:latin typeface="Arial Narrow"/>
                        </a:rPr>
                        <a:t>0,13%</a:t>
                      </a:r>
                    </a:p>
                  </a:txBody>
                  <a:tcPr marL="9525" marR="9525" marT="9525" marB="0" anchor="b"/>
                </a:tc>
              </a:tr>
              <a:tr h="196882">
                <a:tc>
                  <a:txBody>
                    <a:bodyPr/>
                    <a:lstStyle/>
                    <a:p>
                      <a:pPr algn="ctr" fontAlgn="b"/>
                      <a:r>
                        <a:rPr lang="pt-BR" sz="1000" b="0" i="0" u="none" strike="noStrike">
                          <a:effectLst/>
                          <a:latin typeface="Arial Narrow"/>
                        </a:rPr>
                        <a:t>20</a:t>
                      </a:r>
                    </a:p>
                  </a:txBody>
                  <a:tcPr marL="9525" marR="9525" marT="9525" marB="0" anchor="b"/>
                </a:tc>
                <a:tc>
                  <a:txBody>
                    <a:bodyPr/>
                    <a:lstStyle/>
                    <a:p>
                      <a:pPr algn="l" fontAlgn="b"/>
                      <a:r>
                        <a:rPr lang="pt-BR" sz="1000" b="0" i="0" u="none" strike="noStrike" dirty="0">
                          <a:effectLst/>
                          <a:latin typeface="Arial Narrow"/>
                        </a:rPr>
                        <a:t>Banco J. Safra</a:t>
                      </a:r>
                    </a:p>
                  </a:txBody>
                  <a:tcPr marL="9525" marR="9525" marT="9525" marB="0" anchor="b"/>
                </a:tc>
                <a:tc>
                  <a:txBody>
                    <a:bodyPr/>
                    <a:lstStyle/>
                    <a:p>
                      <a:pPr algn="r" fontAlgn="b"/>
                      <a:r>
                        <a:rPr lang="pt-BR" sz="1000" b="0" i="0" u="none" strike="noStrike" dirty="0">
                          <a:effectLst/>
                          <a:latin typeface="Arial Narrow"/>
                        </a:rPr>
                        <a:t>                              -   </a:t>
                      </a:r>
                    </a:p>
                  </a:txBody>
                  <a:tcPr marL="9525" marR="9525" marT="9525" marB="0" anchor="b"/>
                </a:tc>
                <a:tc>
                  <a:txBody>
                    <a:bodyPr/>
                    <a:lstStyle/>
                    <a:p>
                      <a:pPr algn="l" fontAlgn="b"/>
                      <a:r>
                        <a:rPr lang="pt-BR" sz="1000" b="0" i="0" u="none" strike="noStrike">
                          <a:effectLst/>
                          <a:latin typeface="Arial Narrow"/>
                        </a:rPr>
                        <a:t> </a:t>
                      </a:r>
                    </a:p>
                  </a:txBody>
                  <a:tcPr marL="9525" marR="9525" marT="9525" marB="0" anchor="b"/>
                </a:tc>
                <a:tc>
                  <a:txBody>
                    <a:bodyPr/>
                    <a:lstStyle/>
                    <a:p>
                      <a:pPr algn="r" fontAlgn="b"/>
                      <a:r>
                        <a:rPr lang="pt-BR" sz="1000" b="0" i="0" u="none" strike="noStrike">
                          <a:effectLst/>
                          <a:latin typeface="Arial Narrow"/>
                        </a:rPr>
                        <a:t> </a:t>
                      </a:r>
                    </a:p>
                  </a:txBody>
                  <a:tcPr marL="9525" marR="9525" marT="9525" marB="0" anchor="b"/>
                </a:tc>
              </a:tr>
              <a:tr h="196882">
                <a:tc>
                  <a:txBody>
                    <a:bodyPr/>
                    <a:lstStyle/>
                    <a:p>
                      <a:pPr algn="l" fontAlgn="b"/>
                      <a:r>
                        <a:rPr lang="pt-BR" sz="1000" b="1" u="none" strike="noStrike" dirty="0" smtClean="0">
                          <a:effectLst/>
                          <a:latin typeface="Arial Narrow" pitchFamily="34" charset="0"/>
                          <a:cs typeface="Arial" pitchFamily="34" charset="0"/>
                        </a:rPr>
                        <a:t>Total </a:t>
                      </a:r>
                      <a:r>
                        <a:rPr lang="pt-BR" sz="1000" b="1" u="none" strike="noStrike" dirty="0" err="1" smtClean="0">
                          <a:effectLst/>
                          <a:latin typeface="Arial Narrow" pitchFamily="34" charset="0"/>
                          <a:cs typeface="Arial" pitchFamily="34" charset="0"/>
                        </a:rPr>
                        <a:t>of</a:t>
                      </a:r>
                      <a:r>
                        <a:rPr lang="pt-BR" sz="1000" b="1" u="none" strike="noStrike" dirty="0" smtClean="0">
                          <a:effectLst/>
                          <a:latin typeface="Arial Narrow" pitchFamily="34" charset="0"/>
                          <a:cs typeface="Arial" pitchFamily="34" charset="0"/>
                        </a:rPr>
                        <a:t> </a:t>
                      </a:r>
                      <a:r>
                        <a:rPr lang="pt-BR" sz="1000" b="1" u="none" strike="noStrike" dirty="0" err="1" smtClean="0">
                          <a:effectLst/>
                          <a:latin typeface="Arial Narrow" pitchFamily="34" charset="0"/>
                          <a:cs typeface="Arial" pitchFamily="34" charset="0"/>
                        </a:rPr>
                        <a:t>the</a:t>
                      </a:r>
                      <a:r>
                        <a:rPr lang="pt-BR" sz="1000" b="1" u="none" strike="noStrike" dirty="0" smtClean="0">
                          <a:effectLst/>
                          <a:latin typeface="Arial Narrow" pitchFamily="34" charset="0"/>
                          <a:cs typeface="Arial" pitchFamily="34" charset="0"/>
                        </a:rPr>
                        <a:t> </a:t>
                      </a:r>
                      <a:r>
                        <a:rPr lang="pt-BR" sz="1000" b="1" u="none" strike="noStrike" dirty="0" err="1" smtClean="0">
                          <a:effectLst/>
                          <a:latin typeface="Arial Narrow" pitchFamily="34" charset="0"/>
                          <a:cs typeface="Arial" pitchFamily="34" charset="0"/>
                        </a:rPr>
                        <a:t>market</a:t>
                      </a:r>
                      <a:endParaRPr lang="pt-BR" sz="1000" b="1" i="0" u="none" strike="noStrike" dirty="0">
                        <a:effectLst/>
                        <a:latin typeface="Arial Narrow" pitchFamily="34" charset="0"/>
                        <a:cs typeface="Arial" pitchFamily="34" charset="0"/>
                      </a:endParaRPr>
                    </a:p>
                  </a:txBody>
                  <a:tcPr marL="6754" marR="6754" marT="6754" marB="0" anchor="b"/>
                </a:tc>
                <a:tc>
                  <a:txBody>
                    <a:bodyPr/>
                    <a:lstStyle/>
                    <a:p>
                      <a:pPr algn="l" fontAlgn="b"/>
                      <a:r>
                        <a:rPr lang="pt-BR" sz="1000" u="none" strike="noStrike">
                          <a:effectLst/>
                          <a:latin typeface="Arial Narrow" pitchFamily="34" charset="0"/>
                        </a:rPr>
                        <a:t> </a:t>
                      </a:r>
                      <a:endParaRPr lang="pt-BR" sz="1000" b="1" i="0" u="none" strike="noStrike">
                        <a:effectLst/>
                        <a:latin typeface="Arial Narrow" pitchFamily="34" charset="0"/>
                      </a:endParaRPr>
                    </a:p>
                  </a:txBody>
                  <a:tcPr marL="6754" marR="6754" marT="6754" marB="0" anchor="b"/>
                </a:tc>
                <a:tc>
                  <a:txBody>
                    <a:bodyPr/>
                    <a:lstStyle/>
                    <a:p>
                      <a:pPr algn="r" fontAlgn="b"/>
                      <a:r>
                        <a:rPr lang="pt-BR" sz="1000" b="1" i="0" u="none" strike="noStrike" dirty="0">
                          <a:effectLst/>
                          <a:latin typeface="Arial Narrow"/>
                        </a:rPr>
                        <a:t>1.385.529.298</a:t>
                      </a:r>
                    </a:p>
                  </a:txBody>
                  <a:tcPr marL="9525" marR="9525" marT="9525" marB="0" anchor="b"/>
                </a:tc>
                <a:tc>
                  <a:txBody>
                    <a:bodyPr/>
                    <a:lstStyle/>
                    <a:p>
                      <a:pPr algn="r" fontAlgn="b"/>
                      <a:r>
                        <a:rPr lang="pt-BR" sz="1000" b="1" i="0" u="none" strike="noStrike" dirty="0">
                          <a:effectLst/>
                          <a:latin typeface="Arial Narrow"/>
                        </a:rPr>
                        <a:t>21.693</a:t>
                      </a:r>
                    </a:p>
                  </a:txBody>
                  <a:tcPr marL="9525" marR="9525" marT="9525" marB="0" anchor="b"/>
                </a:tc>
                <a:tc>
                  <a:txBody>
                    <a:bodyPr/>
                    <a:lstStyle/>
                    <a:p>
                      <a:pPr algn="r" fontAlgn="b"/>
                      <a:r>
                        <a:rPr lang="pt-BR" sz="1000" b="1" i="0" u="none" strike="noStrike" dirty="0">
                          <a:effectLst/>
                          <a:latin typeface="Arial Narrow"/>
                        </a:rPr>
                        <a:t>100,00</a:t>
                      </a:r>
                    </a:p>
                  </a:txBody>
                  <a:tcPr marL="9525" marR="9525" marT="9525" marB="0" anchor="b"/>
                </a:tc>
              </a:tr>
              <a:tr h="242729">
                <a:tc gridSpan="5">
                  <a:txBody>
                    <a:bodyPr/>
                    <a:lstStyle/>
                    <a:p>
                      <a:pPr algn="l" fontAlgn="b"/>
                      <a:r>
                        <a:rPr lang="en-US" sz="1000" b="1" u="none" strike="noStrike" dirty="0" smtClean="0">
                          <a:effectLst/>
                          <a:latin typeface="Arial Narrow" pitchFamily="34" charset="0"/>
                        </a:rPr>
                        <a:t>Source: Abel - Brazilian Association of Leasing Companies</a:t>
                      </a:r>
                      <a:r>
                        <a:rPr lang="pt-BR" sz="1000" b="1" u="none" strike="noStrike" dirty="0" smtClean="0">
                          <a:effectLst/>
                          <a:latin typeface="Arial Narrow" pitchFamily="34" charset="0"/>
                        </a:rPr>
                        <a:t> </a:t>
                      </a:r>
                      <a:r>
                        <a:rPr lang="pt-BR" sz="1000" u="none" strike="noStrike" dirty="0">
                          <a:effectLst/>
                          <a:latin typeface="Arial Narrow" pitchFamily="34" charset="0"/>
                        </a:rPr>
                        <a:t> </a:t>
                      </a:r>
                      <a:endParaRPr lang="pt-BR" sz="1000" b="0" i="0" u="none" strike="noStrike" dirty="0">
                        <a:effectLst/>
                        <a:latin typeface="Arial Narrow" pitchFamily="34" charset="0"/>
                      </a:endParaRPr>
                    </a:p>
                  </a:txBody>
                  <a:tcPr marL="6754" marR="6754" marT="6754" marB="0" anchor="b"/>
                </a:tc>
                <a:tc hMerge="1">
                  <a:txBody>
                    <a:bodyPr/>
                    <a:lstStyle/>
                    <a:p>
                      <a:pPr algn="l" fontAlgn="b"/>
                      <a:endParaRPr lang="pt-BR" sz="1000" b="0" i="0" u="none" strike="noStrike" dirty="0">
                        <a:effectLst/>
                        <a:latin typeface="Arial Narrow" pitchFamily="34" charset="0"/>
                      </a:endParaRPr>
                    </a:p>
                  </a:txBody>
                  <a:tcPr marL="6754" marR="6754" marT="6754" marB="0" anchor="b"/>
                </a:tc>
                <a:tc hMerge="1">
                  <a:txBody>
                    <a:bodyPr/>
                    <a:lstStyle/>
                    <a:p>
                      <a:pPr algn="l" fontAlgn="b"/>
                      <a:endParaRPr lang="pt-BR" sz="1000" b="0" i="0" u="none" strike="noStrike" dirty="0">
                        <a:effectLst/>
                        <a:latin typeface="Arial Narrow" pitchFamily="34" charset="0"/>
                      </a:endParaRPr>
                    </a:p>
                  </a:txBody>
                  <a:tcPr marL="6754" marR="6754" marT="6754" marB="0" anchor="b"/>
                </a:tc>
                <a:tc hMerge="1">
                  <a:txBody>
                    <a:bodyPr/>
                    <a:lstStyle/>
                    <a:p>
                      <a:pPr algn="l" fontAlgn="b"/>
                      <a:endParaRPr lang="pt-BR" sz="1000" b="0" i="0" u="none" strike="noStrike" dirty="0">
                        <a:effectLst/>
                        <a:latin typeface="Arial Narrow" pitchFamily="34" charset="0"/>
                      </a:endParaRPr>
                    </a:p>
                  </a:txBody>
                  <a:tcPr marL="6754" marR="6754" marT="6754" marB="0" anchor="b"/>
                </a:tc>
                <a:tc hMerge="1">
                  <a:txBody>
                    <a:bodyPr/>
                    <a:lstStyle/>
                    <a:p>
                      <a:pPr algn="l" fontAlgn="b"/>
                      <a:endParaRPr lang="pt-BR" sz="1000" b="0" i="0" u="none" strike="noStrike" dirty="0">
                        <a:effectLst/>
                        <a:latin typeface="Arial Narrow" pitchFamily="34" charset="0"/>
                      </a:endParaRPr>
                    </a:p>
                  </a:txBody>
                  <a:tcPr marL="6754" marR="6754" marT="6754" marB="0" anchor="b"/>
                </a:tc>
              </a:tr>
            </a:tbl>
          </a:graphicData>
        </a:graphic>
      </p:graphicFrame>
    </p:spTree>
    <p:extLst>
      <p:ext uri="{BB962C8B-B14F-4D97-AF65-F5344CB8AC3E}">
        <p14:creationId xmlns:p14="http://schemas.microsoft.com/office/powerpoint/2010/main" val="1063608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6"/>
          <p:cNvGraphicFramePr>
            <a:graphicFrameLocks noGrp="1"/>
          </p:cNvGraphicFramePr>
          <p:nvPr>
            <p:extLst>
              <p:ext uri="{D42A27DB-BD31-4B8C-83A1-F6EECF244321}">
                <p14:modId xmlns:p14="http://schemas.microsoft.com/office/powerpoint/2010/main" val="166417276"/>
              </p:ext>
            </p:extLst>
          </p:nvPr>
        </p:nvGraphicFramePr>
        <p:xfrm>
          <a:off x="755576" y="1340768"/>
          <a:ext cx="7560842" cy="3850254"/>
        </p:xfrm>
        <a:graphic>
          <a:graphicData uri="http://schemas.openxmlformats.org/drawingml/2006/table">
            <a:tbl>
              <a:tblPr>
                <a:tableStyleId>{5C22544A-7EE6-4342-B048-85BDC9FD1C3A}</a:tableStyleId>
              </a:tblPr>
              <a:tblGrid>
                <a:gridCol w="1657283"/>
                <a:gridCol w="626635"/>
                <a:gridCol w="667861"/>
                <a:gridCol w="667861"/>
                <a:gridCol w="709088"/>
                <a:gridCol w="593654"/>
                <a:gridCol w="527692"/>
                <a:gridCol w="527692"/>
                <a:gridCol w="527692"/>
                <a:gridCol w="527692"/>
                <a:gridCol w="527692"/>
              </a:tblGrid>
              <a:tr h="155910">
                <a:tc gridSpan="11">
                  <a:txBody>
                    <a:bodyPr/>
                    <a:lstStyle/>
                    <a:p>
                      <a:pPr algn="ctr" fontAlgn="b"/>
                      <a:r>
                        <a:rPr lang="en-US" sz="1500" b="1" u="none" strike="noStrike" dirty="0">
                          <a:effectLst/>
                          <a:latin typeface="Arial" pitchFamily="34" charset="0"/>
                          <a:cs typeface="Arial" pitchFamily="34" charset="0"/>
                        </a:rPr>
                        <a:t>Equipment leased 2009-2018 (US$ M)</a:t>
                      </a:r>
                      <a:endParaRPr lang="en-US" sz="1500" b="1" i="0" u="none" strike="noStrike" dirty="0">
                        <a:effectLst/>
                        <a:latin typeface="Arial" pitchFamily="34" charset="0"/>
                        <a:cs typeface="Arial" pitchFamily="34" charset="0"/>
                      </a:endParaRPr>
                    </a:p>
                  </a:txBody>
                  <a:tcPr marL="8958" marR="8958" marT="8958" marB="0" anchor="b">
                    <a:solidFill>
                      <a:schemeClr val="accent4"/>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95898">
                <a:tc>
                  <a:txBody>
                    <a:bodyPr/>
                    <a:lstStyle/>
                    <a:p>
                      <a:pPr algn="l" fontAlgn="b"/>
                      <a:r>
                        <a:rPr lang="pt-BR" sz="900" u="none" strike="noStrike" dirty="0">
                          <a:effectLst/>
                        </a:rPr>
                        <a:t> </a:t>
                      </a:r>
                      <a:endParaRPr lang="pt-BR" sz="900" b="0" i="0" u="none" strike="noStrike" dirty="0">
                        <a:effectLst/>
                        <a:latin typeface="Arial"/>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2009</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2010</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2011</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2012</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2013</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2014</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2015</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2016</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2017</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2018</a:t>
                      </a:r>
                      <a:endParaRPr lang="pt-BR" sz="1000" b="1" i="0" u="none" strike="noStrike" dirty="0">
                        <a:effectLst/>
                        <a:latin typeface="Arial" pitchFamily="34" charset="0"/>
                        <a:cs typeface="Arial" pitchFamily="34" charset="0"/>
                      </a:endParaRPr>
                    </a:p>
                  </a:txBody>
                  <a:tcPr marL="8958" marR="8958" marT="8958" marB="0" anchor="b"/>
                </a:tc>
              </a:tr>
              <a:tr h="185917">
                <a:tc>
                  <a:txBody>
                    <a:bodyPr/>
                    <a:lstStyle/>
                    <a:p>
                      <a:pPr algn="l" fontAlgn="b"/>
                      <a:r>
                        <a:rPr lang="pt-BR" sz="1000" b="1" u="none" strike="noStrike" dirty="0" err="1">
                          <a:effectLst/>
                          <a:latin typeface="Arial" pitchFamily="34" charset="0"/>
                          <a:cs typeface="Arial" pitchFamily="34" charset="0"/>
                        </a:rPr>
                        <a:t>Vehicles</a:t>
                      </a:r>
                      <a:r>
                        <a:rPr lang="pt-BR" sz="1000" b="1" u="none" strike="noStrike" dirty="0">
                          <a:effectLst/>
                          <a:latin typeface="Arial" pitchFamily="34" charset="0"/>
                          <a:cs typeface="Arial" pitchFamily="34" charset="0"/>
                        </a:rPr>
                        <a:t> </a:t>
                      </a:r>
                      <a:r>
                        <a:rPr lang="pt-BR" sz="1000" b="1" u="none" strike="noStrike" dirty="0" err="1">
                          <a:effectLst/>
                          <a:latin typeface="Arial" pitchFamily="34" charset="0"/>
                          <a:cs typeface="Arial" pitchFamily="34" charset="0"/>
                        </a:rPr>
                        <a:t>and</a:t>
                      </a:r>
                      <a:r>
                        <a:rPr lang="pt-BR" sz="1000" b="1" u="none" strike="noStrike" dirty="0">
                          <a:effectLst/>
                          <a:latin typeface="Arial" pitchFamily="34" charset="0"/>
                          <a:cs typeface="Arial" pitchFamily="34" charset="0"/>
                        </a:rPr>
                        <a:t> </a:t>
                      </a:r>
                      <a:r>
                        <a:rPr lang="pt-BR" sz="1000" b="1" u="none" strike="noStrike" dirty="0" err="1">
                          <a:effectLst/>
                          <a:latin typeface="Arial" pitchFamily="34" charset="0"/>
                          <a:cs typeface="Arial" pitchFamily="34" charset="0"/>
                        </a:rPr>
                        <a:t>related</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57.596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37.617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17.283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10.862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4.810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3.067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1.572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1.365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1.088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757 </a:t>
                      </a:r>
                      <a:endParaRPr lang="pt-BR" sz="1000" b="1" i="0" u="none" strike="noStrike">
                        <a:effectLst/>
                        <a:latin typeface="Arial" pitchFamily="34" charset="0"/>
                        <a:cs typeface="Arial" pitchFamily="34" charset="0"/>
                      </a:endParaRPr>
                    </a:p>
                  </a:txBody>
                  <a:tcPr marL="8958" marR="8958" marT="8958" marB="0" anchor="b"/>
                </a:tc>
              </a:tr>
              <a:tr h="185917">
                <a:tc>
                  <a:txBody>
                    <a:bodyPr/>
                    <a:lstStyle/>
                    <a:p>
                      <a:pPr algn="l" fontAlgn="b"/>
                      <a:r>
                        <a:rPr lang="pt-BR" sz="1000" b="1" u="none" strike="noStrike" dirty="0" err="1">
                          <a:effectLst/>
                          <a:latin typeface="Arial" pitchFamily="34" charset="0"/>
                          <a:cs typeface="Arial" pitchFamily="34" charset="0"/>
                        </a:rPr>
                        <a:t>Machinery</a:t>
                      </a:r>
                      <a:r>
                        <a:rPr lang="pt-BR" sz="1000" b="1" u="none" strike="noStrike" dirty="0">
                          <a:effectLst/>
                          <a:latin typeface="Arial" pitchFamily="34" charset="0"/>
                          <a:cs typeface="Arial" pitchFamily="34" charset="0"/>
                        </a:rPr>
                        <a:t> </a:t>
                      </a:r>
                      <a:r>
                        <a:rPr lang="pt-BR" sz="1000" b="1" u="none" strike="noStrike" dirty="0" err="1">
                          <a:effectLst/>
                          <a:latin typeface="Arial" pitchFamily="34" charset="0"/>
                          <a:cs typeface="Arial" pitchFamily="34" charset="0"/>
                        </a:rPr>
                        <a:t>and</a:t>
                      </a:r>
                      <a:r>
                        <a:rPr lang="pt-BR" sz="1000" b="1" u="none" strike="noStrike" dirty="0">
                          <a:effectLst/>
                          <a:latin typeface="Arial" pitchFamily="34" charset="0"/>
                          <a:cs typeface="Arial" pitchFamily="34" charset="0"/>
                        </a:rPr>
                        <a:t> </a:t>
                      </a:r>
                      <a:r>
                        <a:rPr lang="pt-BR" sz="1000" b="1" u="none" strike="noStrike" dirty="0" err="1">
                          <a:effectLst/>
                          <a:latin typeface="Arial" pitchFamily="34" charset="0"/>
                          <a:cs typeface="Arial" pitchFamily="34" charset="0"/>
                        </a:rPr>
                        <a:t>equipment</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6.195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6.858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6.310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5.869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5.275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3.407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1.972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1.772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1.496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1.170 </a:t>
                      </a:r>
                      <a:endParaRPr lang="pt-BR" sz="1000" b="1" i="0" u="none" strike="noStrike" dirty="0">
                        <a:effectLst/>
                        <a:latin typeface="Arial" pitchFamily="34" charset="0"/>
                        <a:cs typeface="Arial" pitchFamily="34" charset="0"/>
                      </a:endParaRPr>
                    </a:p>
                  </a:txBody>
                  <a:tcPr marL="8958" marR="8958" marT="8958" marB="0" anchor="b"/>
                </a:tc>
              </a:tr>
              <a:tr h="185917">
                <a:tc>
                  <a:txBody>
                    <a:bodyPr/>
                    <a:lstStyle/>
                    <a:p>
                      <a:pPr algn="l" fontAlgn="b"/>
                      <a:r>
                        <a:rPr lang="pt-BR" sz="1000" b="1" u="none" strike="noStrike" dirty="0" err="1">
                          <a:effectLst/>
                          <a:latin typeface="Arial" pitchFamily="34" charset="0"/>
                          <a:cs typeface="Arial" pitchFamily="34" charset="0"/>
                        </a:rPr>
                        <a:t>Aircraft</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403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540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578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660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854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895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569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498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506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400 </a:t>
                      </a:r>
                      <a:endParaRPr lang="pt-BR" sz="1000" b="1" i="0" u="none" strike="noStrike" dirty="0">
                        <a:effectLst/>
                        <a:latin typeface="Arial" pitchFamily="34" charset="0"/>
                        <a:cs typeface="Arial" pitchFamily="34" charset="0"/>
                      </a:endParaRPr>
                    </a:p>
                  </a:txBody>
                  <a:tcPr marL="8958" marR="8958" marT="8958" marB="0" anchor="b"/>
                </a:tc>
              </a:tr>
              <a:tr h="185917">
                <a:tc>
                  <a:txBody>
                    <a:bodyPr/>
                    <a:lstStyle/>
                    <a:p>
                      <a:pPr algn="l" fontAlgn="b"/>
                      <a:r>
                        <a:rPr lang="pt-BR" sz="1000" b="1" u="none" strike="noStrike" dirty="0">
                          <a:effectLst/>
                          <a:latin typeface="Arial" pitchFamily="34" charset="0"/>
                          <a:cs typeface="Arial" pitchFamily="34" charset="0"/>
                        </a:rPr>
                        <a:t>Computer </a:t>
                      </a:r>
                      <a:r>
                        <a:rPr lang="pt-BR" sz="1000" b="1" u="none" strike="noStrike" dirty="0" err="1">
                          <a:effectLst/>
                          <a:latin typeface="Arial" pitchFamily="34" charset="0"/>
                          <a:cs typeface="Arial" pitchFamily="34" charset="0"/>
                        </a:rPr>
                        <a:t>equipment</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1.284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1.239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1.036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1.175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686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405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276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307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384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287 </a:t>
                      </a:r>
                      <a:endParaRPr lang="pt-BR" sz="1000" b="1" i="0" u="none" strike="noStrike" dirty="0">
                        <a:effectLst/>
                        <a:latin typeface="Arial" pitchFamily="34" charset="0"/>
                        <a:cs typeface="Arial" pitchFamily="34" charset="0"/>
                      </a:endParaRPr>
                    </a:p>
                  </a:txBody>
                  <a:tcPr marL="8958" marR="8958" marT="8958" marB="0" anchor="b"/>
                </a:tc>
              </a:tr>
              <a:tr h="185917">
                <a:tc>
                  <a:txBody>
                    <a:bodyPr/>
                    <a:lstStyle/>
                    <a:p>
                      <a:pPr algn="l" fontAlgn="b"/>
                      <a:r>
                        <a:rPr lang="pt-BR" sz="1000" b="1" u="none" strike="noStrike" dirty="0" err="1">
                          <a:effectLst/>
                          <a:latin typeface="Arial" pitchFamily="34" charset="0"/>
                          <a:cs typeface="Arial" pitchFamily="34" charset="0"/>
                        </a:rPr>
                        <a:t>Installations</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88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110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89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72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51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69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40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37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15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31 </a:t>
                      </a:r>
                      <a:endParaRPr lang="pt-BR" sz="1000" b="1" i="0" u="none" strike="noStrike" dirty="0">
                        <a:effectLst/>
                        <a:latin typeface="Arial" pitchFamily="34" charset="0"/>
                        <a:cs typeface="Arial" pitchFamily="34" charset="0"/>
                      </a:endParaRPr>
                    </a:p>
                  </a:txBody>
                  <a:tcPr marL="8958" marR="8958" marT="8958" marB="0" anchor="b"/>
                </a:tc>
              </a:tr>
              <a:tr h="185917">
                <a:tc>
                  <a:txBody>
                    <a:bodyPr/>
                    <a:lstStyle/>
                    <a:p>
                      <a:pPr algn="l" fontAlgn="b"/>
                      <a:r>
                        <a:rPr lang="pt-BR" sz="1000" b="1" u="none" strike="noStrike" dirty="0" err="1">
                          <a:effectLst/>
                          <a:latin typeface="Arial" pitchFamily="34" charset="0"/>
                          <a:cs typeface="Arial" pitchFamily="34" charset="0"/>
                        </a:rPr>
                        <a:t>Furniture</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101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110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89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67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58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56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29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28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27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18 </a:t>
                      </a:r>
                      <a:endParaRPr lang="pt-BR" sz="1000" b="1" i="0" u="none" strike="noStrike" dirty="0">
                        <a:effectLst/>
                        <a:latin typeface="Arial" pitchFamily="34" charset="0"/>
                        <a:cs typeface="Arial" pitchFamily="34" charset="0"/>
                      </a:endParaRPr>
                    </a:p>
                  </a:txBody>
                  <a:tcPr marL="8958" marR="8958" marT="8958" marB="0" anchor="b"/>
                </a:tc>
              </a:tr>
              <a:tr h="185917">
                <a:tc>
                  <a:txBody>
                    <a:bodyPr/>
                    <a:lstStyle/>
                    <a:p>
                      <a:pPr algn="l" fontAlgn="b"/>
                      <a:r>
                        <a:rPr lang="pt-BR" sz="1000" b="1" u="none" strike="noStrike" dirty="0" err="1">
                          <a:effectLst/>
                          <a:latin typeface="Arial" pitchFamily="34" charset="0"/>
                          <a:cs typeface="Arial" pitchFamily="34" charset="0"/>
                        </a:rPr>
                        <a:t>Ships</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46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56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58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53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61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75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46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40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45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25 </a:t>
                      </a:r>
                      <a:endParaRPr lang="pt-BR" sz="1000" b="1" i="0" u="none" strike="noStrike" dirty="0">
                        <a:effectLst/>
                        <a:latin typeface="Arial" pitchFamily="34" charset="0"/>
                        <a:cs typeface="Arial" pitchFamily="34" charset="0"/>
                      </a:endParaRPr>
                    </a:p>
                  </a:txBody>
                  <a:tcPr marL="8958" marR="8958" marT="8958" marB="0" anchor="b"/>
                </a:tc>
              </a:tr>
              <a:tr h="185917">
                <a:tc>
                  <a:txBody>
                    <a:bodyPr/>
                    <a:lstStyle/>
                    <a:p>
                      <a:pPr algn="l" fontAlgn="b"/>
                      <a:r>
                        <a:rPr lang="pt-BR" sz="1000" b="1" u="none" strike="noStrike" dirty="0">
                          <a:effectLst/>
                          <a:latin typeface="Arial" pitchFamily="34" charset="0"/>
                          <a:cs typeface="Arial" pitchFamily="34" charset="0"/>
                        </a:rPr>
                        <a:t>Real </a:t>
                      </a:r>
                      <a:r>
                        <a:rPr lang="pt-BR" sz="1000" b="1" u="none" strike="noStrike" dirty="0" err="1">
                          <a:effectLst/>
                          <a:latin typeface="Arial" pitchFamily="34" charset="0"/>
                          <a:cs typeface="Arial" pitchFamily="34" charset="0"/>
                        </a:rPr>
                        <a:t>estate</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69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270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59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84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40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28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21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20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17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6 </a:t>
                      </a:r>
                      <a:endParaRPr lang="pt-BR" sz="1000" b="1" i="0" u="none" strike="noStrike" dirty="0">
                        <a:effectLst/>
                        <a:latin typeface="Arial" pitchFamily="34" charset="0"/>
                        <a:cs typeface="Arial" pitchFamily="34" charset="0"/>
                      </a:endParaRPr>
                    </a:p>
                  </a:txBody>
                  <a:tcPr marL="8958" marR="8958" marT="8958" marB="0" anchor="b"/>
                </a:tc>
              </a:tr>
              <a:tr h="185917">
                <a:tc>
                  <a:txBody>
                    <a:bodyPr/>
                    <a:lstStyle/>
                    <a:p>
                      <a:pPr algn="l" fontAlgn="b"/>
                      <a:r>
                        <a:rPr lang="pt-BR" sz="1000" b="1" u="none" strike="noStrike" dirty="0" err="1">
                          <a:effectLst/>
                          <a:latin typeface="Arial" pitchFamily="34" charset="0"/>
                          <a:cs typeface="Arial" pitchFamily="34" charset="0"/>
                        </a:rPr>
                        <a:t>Others</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223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239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43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45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18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98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107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130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a:effectLst/>
                          <a:latin typeface="Arial" pitchFamily="34" charset="0"/>
                          <a:cs typeface="Arial" pitchFamily="34" charset="0"/>
                        </a:rPr>
                        <a:t>            103 </a:t>
                      </a:r>
                      <a:endParaRPr lang="pt-BR" sz="1000" b="1" i="0" u="none" strike="noStrike">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44 </a:t>
                      </a:r>
                      <a:endParaRPr lang="pt-BR" sz="1000" b="1" i="0" u="none" strike="noStrike" dirty="0">
                        <a:effectLst/>
                        <a:latin typeface="Arial" pitchFamily="34" charset="0"/>
                        <a:cs typeface="Arial" pitchFamily="34" charset="0"/>
                      </a:endParaRPr>
                    </a:p>
                  </a:txBody>
                  <a:tcPr marL="8958" marR="8958" marT="8958" marB="0" anchor="b"/>
                </a:tc>
              </a:tr>
              <a:tr h="185917">
                <a:tc>
                  <a:txBody>
                    <a:bodyPr/>
                    <a:lstStyle/>
                    <a:p>
                      <a:pPr algn="l" fontAlgn="b"/>
                      <a:r>
                        <a:rPr lang="pt-BR" sz="1000" b="1" u="none" strike="noStrike" dirty="0">
                          <a:effectLst/>
                          <a:latin typeface="Arial" pitchFamily="34" charset="0"/>
                          <a:cs typeface="Arial" pitchFamily="34" charset="0"/>
                        </a:rPr>
                        <a:t>Total</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66.005</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47.039</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25.545</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18.887</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11.853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8.100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4.632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4.197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3.681 </a:t>
                      </a:r>
                      <a:endParaRPr lang="pt-BR" sz="1000" b="1" i="0" u="none" strike="noStrike" dirty="0">
                        <a:effectLst/>
                        <a:latin typeface="Arial" pitchFamily="34" charset="0"/>
                        <a:cs typeface="Arial" pitchFamily="34" charset="0"/>
                      </a:endParaRPr>
                    </a:p>
                  </a:txBody>
                  <a:tcPr marL="8958" marR="8958" marT="8958" marB="0" anchor="b"/>
                </a:tc>
                <a:tc>
                  <a:txBody>
                    <a:bodyPr/>
                    <a:lstStyle/>
                    <a:p>
                      <a:pPr algn="r" fontAlgn="b"/>
                      <a:r>
                        <a:rPr lang="pt-BR" sz="1000" b="1" u="none" strike="noStrike" dirty="0">
                          <a:effectLst/>
                          <a:latin typeface="Arial" pitchFamily="34" charset="0"/>
                          <a:cs typeface="Arial" pitchFamily="34" charset="0"/>
                        </a:rPr>
                        <a:t>         2.738 </a:t>
                      </a:r>
                      <a:endParaRPr lang="pt-BR" sz="1000" b="1" i="0" u="none" strike="noStrike" dirty="0">
                        <a:effectLst/>
                        <a:latin typeface="Arial" pitchFamily="34" charset="0"/>
                        <a:cs typeface="Arial" pitchFamily="34" charset="0"/>
                      </a:endParaRPr>
                    </a:p>
                  </a:txBody>
                  <a:tcPr marL="8958" marR="8958" marT="8958" marB="0" anchor="b"/>
                </a:tc>
              </a:tr>
              <a:tr h="0">
                <a:tc gridSpan="7">
                  <a:txBody>
                    <a:bodyPr/>
                    <a:lstStyle/>
                    <a:p>
                      <a:pPr algn="l" fontAlgn="b"/>
                      <a:r>
                        <a:rPr lang="en-US" sz="1000" b="1" u="none" strike="noStrike" dirty="0">
                          <a:effectLst/>
                          <a:latin typeface="Arial" pitchFamily="34" charset="0"/>
                          <a:cs typeface="Arial" pitchFamily="34" charset="0"/>
                        </a:rPr>
                        <a:t> </a:t>
                      </a:r>
                      <a:endParaRPr lang="en-US" sz="1000" b="1" u="none" strike="noStrike" dirty="0" smtClean="0">
                        <a:effectLst/>
                        <a:latin typeface="Arial" pitchFamily="34" charset="0"/>
                        <a:cs typeface="Arial" pitchFamily="34" charset="0"/>
                      </a:endParaRPr>
                    </a:p>
                    <a:p>
                      <a:pPr algn="l" fontAlgn="b"/>
                      <a:r>
                        <a:rPr lang="en-US" sz="1000" b="1" u="none" strike="noStrike" dirty="0" smtClean="0">
                          <a:effectLst/>
                          <a:latin typeface="Arial" pitchFamily="34" charset="0"/>
                          <a:cs typeface="Arial" pitchFamily="34" charset="0"/>
                        </a:rPr>
                        <a:t>Source</a:t>
                      </a:r>
                      <a:r>
                        <a:rPr lang="en-US" sz="1000" b="1" u="none" strike="noStrike" dirty="0">
                          <a:effectLst/>
                          <a:latin typeface="Arial" pitchFamily="34" charset="0"/>
                          <a:cs typeface="Arial" pitchFamily="34" charset="0"/>
                        </a:rPr>
                        <a:t>: Abel - Brazilian Association of Leasing Companies </a:t>
                      </a:r>
                      <a:endParaRPr lang="en-US" sz="1000" b="1" i="0" u="none" strike="noStrike" dirty="0">
                        <a:effectLst/>
                        <a:latin typeface="Arial" pitchFamily="34" charset="0"/>
                        <a:cs typeface="Arial" pitchFamily="34" charset="0"/>
                      </a:endParaRPr>
                    </a:p>
                  </a:txBody>
                  <a:tcPr marL="8958" marR="8958" marT="8958" marB="0" anchor="b"/>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r>
                        <a:rPr lang="pt-BR" sz="1000" b="1" u="none" strike="noStrike">
                          <a:effectLst/>
                          <a:latin typeface="Arial" pitchFamily="34" charset="0"/>
                          <a:cs typeface="Arial" pitchFamily="34" charset="0"/>
                        </a:rPr>
                        <a:t> </a:t>
                      </a:r>
                      <a:endParaRPr lang="pt-BR" sz="1000" b="1" i="0" u="none" strike="noStrike">
                        <a:effectLst/>
                        <a:latin typeface="Arial" pitchFamily="34" charset="0"/>
                        <a:cs typeface="Arial" pitchFamily="34" charset="0"/>
                      </a:endParaRPr>
                    </a:p>
                  </a:txBody>
                  <a:tcPr marL="8958" marR="8958" marT="8958" marB="0" anchor="b"/>
                </a:tc>
                <a:tc>
                  <a:txBody>
                    <a:bodyPr/>
                    <a:lstStyle/>
                    <a:p>
                      <a:pPr algn="l" fontAlgn="b"/>
                      <a:r>
                        <a:rPr lang="pt-BR" sz="1000" b="1" u="none" strike="noStrike">
                          <a:effectLst/>
                          <a:latin typeface="Arial" pitchFamily="34" charset="0"/>
                          <a:cs typeface="Arial" pitchFamily="34" charset="0"/>
                        </a:rPr>
                        <a:t> </a:t>
                      </a:r>
                      <a:endParaRPr lang="pt-BR" sz="1000" b="1" i="0" u="none" strike="noStrike">
                        <a:effectLst/>
                        <a:latin typeface="Arial" pitchFamily="34" charset="0"/>
                        <a:cs typeface="Arial" pitchFamily="34" charset="0"/>
                      </a:endParaRPr>
                    </a:p>
                  </a:txBody>
                  <a:tcPr marL="8958" marR="8958" marT="8958" marB="0" anchor="b"/>
                </a:tc>
                <a:tc>
                  <a:txBody>
                    <a:bodyPr/>
                    <a:lstStyle/>
                    <a:p>
                      <a:pPr algn="l" fontAlgn="b"/>
                      <a:r>
                        <a:rPr lang="pt-BR" sz="1000" b="1" u="none" strike="noStrike">
                          <a:effectLst/>
                          <a:latin typeface="Arial" pitchFamily="34" charset="0"/>
                          <a:cs typeface="Arial" pitchFamily="34" charset="0"/>
                        </a:rPr>
                        <a:t> </a:t>
                      </a:r>
                      <a:endParaRPr lang="pt-BR" sz="1000" b="1" i="0" u="none" strike="noStrike">
                        <a:effectLst/>
                        <a:latin typeface="Arial" pitchFamily="34" charset="0"/>
                        <a:cs typeface="Arial" pitchFamily="34" charset="0"/>
                      </a:endParaRPr>
                    </a:p>
                  </a:txBody>
                  <a:tcPr marL="8958" marR="8958" marT="8958" marB="0" anchor="b"/>
                </a:tc>
                <a:tc>
                  <a:txBody>
                    <a:bodyPr/>
                    <a:lstStyle/>
                    <a:p>
                      <a:pPr algn="l" fontAlgn="b"/>
                      <a:r>
                        <a:rPr lang="pt-BR" sz="1000" b="1" u="none" strike="noStrike" dirty="0">
                          <a:effectLst/>
                          <a:latin typeface="Arial" pitchFamily="34" charset="0"/>
                          <a:cs typeface="Arial" pitchFamily="34" charset="0"/>
                        </a:rPr>
                        <a:t> </a:t>
                      </a:r>
                      <a:endParaRPr lang="pt-BR" sz="1000" b="1" i="0" u="none" strike="noStrike" dirty="0">
                        <a:effectLst/>
                        <a:latin typeface="Arial" pitchFamily="34" charset="0"/>
                        <a:cs typeface="Arial" pitchFamily="34" charset="0"/>
                      </a:endParaRPr>
                    </a:p>
                  </a:txBody>
                  <a:tcPr marL="8958" marR="8958" marT="8958" marB="0" anchor="b"/>
                </a:tc>
              </a:tr>
            </a:tbl>
          </a:graphicData>
        </a:graphic>
      </p:graphicFrame>
    </p:spTree>
    <p:extLst>
      <p:ext uri="{BB962C8B-B14F-4D97-AF65-F5344CB8AC3E}">
        <p14:creationId xmlns:p14="http://schemas.microsoft.com/office/powerpoint/2010/main" val="2080234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4104863640"/>
              </p:ext>
            </p:extLst>
          </p:nvPr>
        </p:nvGraphicFramePr>
        <p:xfrm>
          <a:off x="908050" y="1882775"/>
          <a:ext cx="7327898" cy="3091815"/>
        </p:xfrm>
        <a:graphic>
          <a:graphicData uri="http://schemas.openxmlformats.org/drawingml/2006/table">
            <a:tbl>
              <a:tblPr>
                <a:tableStyleId>{5C22544A-7EE6-4342-B048-85BDC9FD1C3A}</a:tableStyleId>
              </a:tblPr>
              <a:tblGrid>
                <a:gridCol w="1229258"/>
                <a:gridCol w="609864"/>
                <a:gridCol w="609864"/>
                <a:gridCol w="609864"/>
                <a:gridCol w="609864"/>
                <a:gridCol w="609864"/>
                <a:gridCol w="609864"/>
                <a:gridCol w="609864"/>
                <a:gridCol w="609864"/>
                <a:gridCol w="609864"/>
                <a:gridCol w="609864"/>
              </a:tblGrid>
              <a:tr h="381000">
                <a:tc gridSpan="11">
                  <a:txBody>
                    <a:bodyPr/>
                    <a:lstStyle/>
                    <a:p>
                      <a:pPr algn="ctr" fontAlgn="b"/>
                      <a:r>
                        <a:rPr lang="en-US" sz="1600" b="1" u="none" strike="noStrike" dirty="0">
                          <a:effectLst/>
                          <a:latin typeface="Arial" pitchFamily="34" charset="0"/>
                          <a:cs typeface="Arial" pitchFamily="34" charset="0"/>
                        </a:rPr>
                        <a:t>Collectible leases per sector 2009-2018(US$ M)</a:t>
                      </a:r>
                      <a:endParaRPr lang="en-US" sz="1600" b="1" i="0" u="none" strike="noStrike" dirty="0">
                        <a:effectLst/>
                        <a:latin typeface="Arial" pitchFamily="34" charset="0"/>
                        <a:cs typeface="Arial" pitchFamily="34" charset="0"/>
                      </a:endParaRPr>
                    </a:p>
                  </a:txBody>
                  <a:tcPr marL="9525" marR="9525" marT="9525" marB="0" anchor="b">
                    <a:solidFill>
                      <a:schemeClr val="accent4"/>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255270">
                <a:tc>
                  <a:txBody>
                    <a:bodyPr/>
                    <a:lstStyle/>
                    <a:p>
                      <a:pPr algn="l" fontAlgn="b"/>
                      <a:r>
                        <a:rPr lang="pt-BR" sz="1000" b="1" u="none" strike="noStrike">
                          <a:effectLst/>
                          <a:latin typeface="Arial" pitchFamily="34" charset="0"/>
                          <a:cs typeface="Arial" pitchFamily="34" charset="0"/>
                        </a:rPr>
                        <a:t>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2009</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2010</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2011</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2012</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2013</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2014</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2015</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2016</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2017</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2018</a:t>
                      </a:r>
                      <a:endParaRPr lang="pt-BR" sz="1000" b="1" i="0" u="none" strike="noStrike">
                        <a:effectLst/>
                        <a:latin typeface="Arial" pitchFamily="34" charset="0"/>
                        <a:cs typeface="Arial" pitchFamily="34" charset="0"/>
                      </a:endParaRPr>
                    </a:p>
                  </a:txBody>
                  <a:tcPr marL="9525" marR="9525" marT="9525" marB="0" anchor="b"/>
                </a:tc>
              </a:tr>
              <a:tr h="255270">
                <a:tc>
                  <a:txBody>
                    <a:bodyPr/>
                    <a:lstStyle/>
                    <a:p>
                      <a:pPr algn="l" fontAlgn="b"/>
                      <a:r>
                        <a:rPr lang="pt-BR" sz="1000" b="1" u="none" strike="noStrike">
                          <a:effectLst/>
                          <a:latin typeface="Arial" pitchFamily="34" charset="0"/>
                          <a:cs typeface="Arial" pitchFamily="34" charset="0"/>
                        </a:rPr>
                        <a:t>Individuals</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       46.321 </a:t>
                      </a:r>
                      <a:endParaRPr lang="pt-BR" sz="1000" b="1" i="0" u="none" strike="noStrike" dirty="0">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       36.408 </a:t>
                      </a:r>
                      <a:endParaRPr lang="pt-BR" sz="1000" b="1" i="0" u="none" strike="noStrike" dirty="0">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       20.007 </a:t>
                      </a:r>
                      <a:endParaRPr lang="pt-BR" sz="1000" b="1" i="0" u="none" strike="noStrike" dirty="0">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9.779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4.855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1.949</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684</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625</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452</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337</a:t>
                      </a:r>
                      <a:endParaRPr lang="pt-BR" sz="1000" b="1" i="0" u="none" strike="noStrike">
                        <a:effectLst/>
                        <a:latin typeface="Arial" pitchFamily="34" charset="0"/>
                        <a:cs typeface="Arial" pitchFamily="34" charset="0"/>
                      </a:endParaRPr>
                    </a:p>
                  </a:txBody>
                  <a:tcPr marL="9525" marR="9525" marT="9525" marB="0" anchor="b"/>
                </a:tc>
              </a:tr>
              <a:tr h="255270">
                <a:tc>
                  <a:txBody>
                    <a:bodyPr/>
                    <a:lstStyle/>
                    <a:p>
                      <a:pPr algn="l" fontAlgn="b"/>
                      <a:r>
                        <a:rPr lang="pt-BR" sz="1000" b="1" u="none" strike="noStrike">
                          <a:effectLst/>
                          <a:latin typeface="Arial" pitchFamily="34" charset="0"/>
                          <a:cs typeface="Arial" pitchFamily="34" charset="0"/>
                        </a:rPr>
                        <a:t>Services</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9.335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9.208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6.759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         5.802 </a:t>
                      </a:r>
                      <a:endParaRPr lang="pt-BR" sz="1000" b="1" i="0" u="none" strike="noStrike" dirty="0">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5.138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5.353</a:t>
                      </a:r>
                      <a:endParaRPr lang="pt-BR" sz="1000" b="1" i="0" u="none" strike="noStrike" dirty="0">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3.236</a:t>
                      </a:r>
                      <a:endParaRPr lang="pt-BR" sz="1000" b="1" i="0" u="none" strike="noStrike" dirty="0">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3.043</a:t>
                      </a:r>
                      <a:endParaRPr lang="pt-BR" sz="1000" b="1" i="0" u="none" strike="noStrike" dirty="0">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2.568</a:t>
                      </a:r>
                      <a:endParaRPr lang="pt-BR" sz="1000" b="1" i="0" u="none" strike="noStrike" dirty="0">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2.029</a:t>
                      </a:r>
                      <a:endParaRPr lang="pt-BR" sz="1000" b="1" i="0" u="none" strike="noStrike" dirty="0">
                        <a:effectLst/>
                        <a:latin typeface="Arial" pitchFamily="34" charset="0"/>
                        <a:cs typeface="Arial" pitchFamily="34" charset="0"/>
                      </a:endParaRPr>
                    </a:p>
                  </a:txBody>
                  <a:tcPr marL="9525" marR="9525" marT="9525" marB="0" anchor="b"/>
                </a:tc>
              </a:tr>
              <a:tr h="255270">
                <a:tc>
                  <a:txBody>
                    <a:bodyPr/>
                    <a:lstStyle/>
                    <a:p>
                      <a:pPr algn="l" fontAlgn="b"/>
                      <a:r>
                        <a:rPr lang="pt-BR" sz="1000" b="1" u="none" strike="noStrike">
                          <a:effectLst/>
                          <a:latin typeface="Arial" pitchFamily="34" charset="0"/>
                          <a:cs typeface="Arial" pitchFamily="34" charset="0"/>
                        </a:rPr>
                        <a:t>Commerce</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4.094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3.398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2.043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1.740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1.237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1.065</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593</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607</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618</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597</a:t>
                      </a:r>
                      <a:endParaRPr lang="pt-BR" sz="1000" b="1" i="0" u="none" strike="noStrike" dirty="0">
                        <a:effectLst/>
                        <a:latin typeface="Arial" pitchFamily="34" charset="0"/>
                        <a:cs typeface="Arial" pitchFamily="34" charset="0"/>
                      </a:endParaRPr>
                    </a:p>
                  </a:txBody>
                  <a:tcPr marL="9525" marR="9525" marT="9525" marB="0" anchor="b"/>
                </a:tc>
              </a:tr>
              <a:tr h="255270">
                <a:tc>
                  <a:txBody>
                    <a:bodyPr/>
                    <a:lstStyle/>
                    <a:p>
                      <a:pPr algn="l" fontAlgn="b"/>
                      <a:r>
                        <a:rPr lang="pt-BR" sz="1000" b="1" u="none" strike="noStrike">
                          <a:effectLst/>
                          <a:latin typeface="Arial" pitchFamily="34" charset="0"/>
                          <a:cs typeface="Arial" pitchFamily="34" charset="0"/>
                        </a:rPr>
                        <a:t>Industry</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5.191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4.865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3.354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2.610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2.060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1.751</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921</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810</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673</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632</a:t>
                      </a:r>
                      <a:endParaRPr lang="pt-BR" sz="1000" b="1" i="0" u="none" strike="noStrike" dirty="0">
                        <a:effectLst/>
                        <a:latin typeface="Arial" pitchFamily="34" charset="0"/>
                        <a:cs typeface="Arial" pitchFamily="34" charset="0"/>
                      </a:endParaRPr>
                    </a:p>
                  </a:txBody>
                  <a:tcPr marL="9525" marR="9525" marT="9525" marB="0" anchor="b"/>
                </a:tc>
              </a:tr>
              <a:tr h="255270">
                <a:tc>
                  <a:txBody>
                    <a:bodyPr/>
                    <a:lstStyle/>
                    <a:p>
                      <a:pPr algn="l" fontAlgn="b"/>
                      <a:r>
                        <a:rPr lang="pt-BR" sz="1000" b="1" u="none" strike="noStrike">
                          <a:effectLst/>
                          <a:latin typeface="Arial" pitchFamily="34" charset="0"/>
                          <a:cs typeface="Arial" pitchFamily="34" charset="0"/>
                        </a:rPr>
                        <a:t>Government</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92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97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97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158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76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167</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126</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109</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79</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50</a:t>
                      </a:r>
                      <a:endParaRPr lang="pt-BR" sz="1000" b="1" i="0" u="none" strike="noStrike" dirty="0">
                        <a:effectLst/>
                        <a:latin typeface="Arial" pitchFamily="34" charset="0"/>
                        <a:cs typeface="Arial" pitchFamily="34" charset="0"/>
                      </a:endParaRPr>
                    </a:p>
                  </a:txBody>
                  <a:tcPr marL="9525" marR="9525" marT="9525" marB="0" anchor="b"/>
                </a:tc>
              </a:tr>
              <a:tr h="255270">
                <a:tc>
                  <a:txBody>
                    <a:bodyPr/>
                    <a:lstStyle/>
                    <a:p>
                      <a:pPr algn="l" fontAlgn="b"/>
                      <a:r>
                        <a:rPr lang="pt-BR" sz="1000" b="1" u="none" strike="noStrike">
                          <a:effectLst/>
                          <a:latin typeface="Arial" pitchFamily="34" charset="0"/>
                          <a:cs typeface="Arial" pitchFamily="34" charset="0"/>
                        </a:rPr>
                        <a:t>Others</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945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2.042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1.237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978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            490 </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468</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157</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108</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70</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70</a:t>
                      </a:r>
                      <a:endParaRPr lang="pt-BR" sz="1000" b="1" i="0" u="none" strike="noStrike" dirty="0">
                        <a:effectLst/>
                        <a:latin typeface="Arial" pitchFamily="34" charset="0"/>
                        <a:cs typeface="Arial" pitchFamily="34" charset="0"/>
                      </a:endParaRPr>
                    </a:p>
                  </a:txBody>
                  <a:tcPr marL="9525" marR="9525" marT="9525" marB="0" anchor="b"/>
                </a:tc>
              </a:tr>
              <a:tr h="255270">
                <a:tc>
                  <a:txBody>
                    <a:bodyPr/>
                    <a:lstStyle/>
                    <a:p>
                      <a:pPr algn="l" fontAlgn="b"/>
                      <a:r>
                        <a:rPr lang="pt-BR" sz="1000" b="1" u="none" strike="noStrike">
                          <a:effectLst/>
                          <a:latin typeface="Arial" pitchFamily="34" charset="0"/>
                          <a:cs typeface="Arial" pitchFamily="34" charset="0"/>
                        </a:rPr>
                        <a:t>Total</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65.978</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56.018</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33.497</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21.067</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13.856</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10.753</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5.717</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5.302</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a:effectLst/>
                          <a:latin typeface="Arial" pitchFamily="34" charset="0"/>
                          <a:cs typeface="Arial" pitchFamily="34" charset="0"/>
                        </a:rPr>
                        <a:t>4.460</a:t>
                      </a:r>
                      <a:endParaRPr lang="pt-BR" sz="1000" b="1" i="0" u="none" strike="noStrike">
                        <a:effectLst/>
                        <a:latin typeface="Arial" pitchFamily="34" charset="0"/>
                        <a:cs typeface="Arial" pitchFamily="34" charset="0"/>
                      </a:endParaRPr>
                    </a:p>
                  </a:txBody>
                  <a:tcPr marL="9525" marR="9525" marT="9525" marB="0" anchor="b"/>
                </a:tc>
                <a:tc>
                  <a:txBody>
                    <a:bodyPr/>
                    <a:lstStyle/>
                    <a:p>
                      <a:pPr algn="r" fontAlgn="b"/>
                      <a:r>
                        <a:rPr lang="pt-BR" sz="1000" b="1" u="none" strike="noStrike" dirty="0">
                          <a:effectLst/>
                          <a:latin typeface="Arial" pitchFamily="34" charset="0"/>
                          <a:cs typeface="Arial" pitchFamily="34" charset="0"/>
                        </a:rPr>
                        <a:t>         3.715 </a:t>
                      </a:r>
                      <a:endParaRPr lang="pt-BR" sz="1000" b="1" i="0" u="none" strike="noStrike" dirty="0">
                        <a:effectLst/>
                        <a:latin typeface="Arial" pitchFamily="34" charset="0"/>
                        <a:cs typeface="Arial" pitchFamily="34" charset="0"/>
                      </a:endParaRPr>
                    </a:p>
                  </a:txBody>
                  <a:tcPr marL="9525" marR="9525" marT="9525" marB="0" anchor="b"/>
                </a:tc>
              </a:tr>
              <a:tr h="255270">
                <a:tc gridSpan="10">
                  <a:txBody>
                    <a:bodyPr/>
                    <a:lstStyle/>
                    <a:p>
                      <a:pPr algn="l" fontAlgn="b"/>
                      <a:r>
                        <a:rPr lang="en-US" sz="1000" b="1" u="none" strike="noStrike">
                          <a:effectLst/>
                          <a:latin typeface="Arial" pitchFamily="34" charset="0"/>
                          <a:cs typeface="Arial" pitchFamily="34" charset="0"/>
                        </a:rPr>
                        <a:t>Source: Abel - Brazilian Association of Leasing Companies</a:t>
                      </a:r>
                      <a:endParaRPr lang="en-US" sz="1000" b="1" i="0" u="none" strike="noStrike">
                        <a:effectLst/>
                        <a:latin typeface="Arial" pitchFamily="34" charset="0"/>
                        <a:cs typeface="Arial" pitchFamily="34" charset="0"/>
                      </a:endParaRPr>
                    </a:p>
                  </a:txBody>
                  <a:tcPr marL="9525" marR="9525" marT="9525" marB="0" anchor="b"/>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r>
                        <a:rPr lang="pt-BR" sz="1000" b="1" u="none" strike="noStrike" dirty="0">
                          <a:effectLst/>
                          <a:latin typeface="Arial" pitchFamily="34" charset="0"/>
                          <a:cs typeface="Arial" pitchFamily="34" charset="0"/>
                        </a:rPr>
                        <a:t> </a:t>
                      </a:r>
                      <a:endParaRPr lang="pt-BR" sz="1000" b="1" i="0" u="none" strike="noStrike" dirty="0">
                        <a:effectLst/>
                        <a:latin typeface="Arial" pitchFamily="34" charset="0"/>
                        <a:cs typeface="Arial" pitchFamily="34" charset="0"/>
                      </a:endParaRPr>
                    </a:p>
                  </a:txBody>
                  <a:tcPr marL="9525" marR="9525" marT="9525" marB="0" anchor="b"/>
                </a:tc>
              </a:tr>
            </a:tbl>
          </a:graphicData>
        </a:graphic>
      </p:graphicFrame>
    </p:spTree>
    <p:extLst>
      <p:ext uri="{BB962C8B-B14F-4D97-AF65-F5344CB8AC3E}">
        <p14:creationId xmlns:p14="http://schemas.microsoft.com/office/powerpoint/2010/main" val="20823335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845</TotalTime>
  <Words>1522</Words>
  <Application>Microsoft Office PowerPoint</Application>
  <PresentationFormat>Apresentação na tela (4:3)</PresentationFormat>
  <Paragraphs>477</Paragraphs>
  <Slides>9</Slides>
  <Notes>1</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9</vt:i4>
      </vt:variant>
    </vt:vector>
  </HeadingPairs>
  <TitlesOfParts>
    <vt:vector size="11" baseType="lpstr">
      <vt:lpstr>Concurso</vt:lpstr>
      <vt:lpstr>Imagem de Bitmap</vt:lpstr>
      <vt:lpstr>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um ano de conquistas históricas para o leasing no Brasil</dc:title>
  <dc:creator>akemi1</dc:creator>
  <cp:lastModifiedBy>Greicy</cp:lastModifiedBy>
  <cp:revision>65</cp:revision>
  <dcterms:created xsi:type="dcterms:W3CDTF">2014-08-07T21:03:17Z</dcterms:created>
  <dcterms:modified xsi:type="dcterms:W3CDTF">2020-08-10T19:42:43Z</dcterms:modified>
</cp:coreProperties>
</file>