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RVER\Arquivos\CRISTINA\ESTAT&#205;STICAS\ESTAT&#205;STICA%202019\08%20Agosto\Slides_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22475354490062E-2"/>
          <c:y val="2.1269194798925996E-2"/>
          <c:w val="0.85422394155889714"/>
          <c:h val="0.86822170935529608"/>
        </c:manualLayout>
      </c:layout>
      <c:lineChart>
        <c:grouping val="standard"/>
        <c:varyColors val="0"/>
        <c:ser>
          <c:idx val="2"/>
          <c:order val="2"/>
          <c:tx>
            <c:v>LEASING TOTAL 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74018298482173E-2"/>
                  <c:y val="-3.0342792721379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'01 - Contexto Cred - Leasing'!$C$16:$C$21</c:f>
              <c:numCache>
                <c:formatCode>mmm\-yy</c:formatCode>
                <c:ptCount val="5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43678</c:v>
                </c:pt>
              </c:numCache>
            </c:numRef>
          </c:cat>
          <c:val>
            <c:numRef>
              <c:f>'01 - Contexto Cred - Leasing'!$F$16:$F$21</c:f>
              <c:numCache>
                <c:formatCode>_-* #,##0_-;\-* #,##0_-;_-* "-"??_-;_-@_-</c:formatCode>
                <c:ptCount val="5"/>
                <c:pt idx="0">
                  <c:v>17858</c:v>
                </c:pt>
                <c:pt idx="1">
                  <c:v>14676</c:v>
                </c:pt>
                <c:pt idx="2">
                  <c:v>12618</c:v>
                </c:pt>
                <c:pt idx="3">
                  <c:v>11504</c:v>
                </c:pt>
                <c:pt idx="4">
                  <c:v>13044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79232"/>
        <c:axId val="82880768"/>
      </c:lineChart>
      <c:lineChart>
        <c:grouping val="standard"/>
        <c:varyColors val="0"/>
        <c:ser>
          <c:idx val="0"/>
          <c:order val="0"/>
          <c:tx>
            <c:v>CRÉDITO TOTAL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1.7417808516019172E-2"/>
                  <c:y val="-2.171572513167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'01 - Contexto Cred - Leasing'!$C$16:$C$21</c:f>
              <c:numCache>
                <c:formatCode>mmm\-yy</c:formatCode>
                <c:ptCount val="5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43678</c:v>
                </c:pt>
              </c:numCache>
            </c:numRef>
          </c:cat>
          <c:val>
            <c:numRef>
              <c:f>'01 - Contexto Cred - Leasing'!$D$16:$D$21</c:f>
              <c:numCache>
                <c:formatCode>_-* #,##0_-;\-* #,##0_-;_-* "-"??_-;_-@_-</c:formatCode>
                <c:ptCount val="5"/>
                <c:pt idx="0">
                  <c:v>3216900</c:v>
                </c:pt>
                <c:pt idx="1">
                  <c:v>3106500</c:v>
                </c:pt>
                <c:pt idx="2">
                  <c:v>3090500</c:v>
                </c:pt>
                <c:pt idx="3">
                  <c:v>3261100</c:v>
                </c:pt>
                <c:pt idx="4">
                  <c:v>3325600</c:v>
                </c:pt>
              </c:numCache>
            </c:numRef>
          </c:val>
          <c:smooth val="0"/>
        </c:ser>
        <c:ser>
          <c:idx val="1"/>
          <c:order val="1"/>
          <c:tx>
            <c:v>CRÉDITO RECURSOS LIVRES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2.0901370219223007E-2"/>
                  <c:y val="-2.5276999771001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'01 - Contexto Cred - Leasing'!$C$16:$C$21</c:f>
              <c:numCache>
                <c:formatCode>mmm\-yy</c:formatCode>
                <c:ptCount val="5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43678</c:v>
                </c:pt>
              </c:numCache>
            </c:numRef>
          </c:cat>
          <c:val>
            <c:numRef>
              <c:f>'01 - Contexto Cred - Leasing'!$E$16:$E$21</c:f>
              <c:numCache>
                <c:formatCode>_-* #,##0_-;\-* #,##0_-;_-* "-"??_-;_-@_-</c:formatCode>
                <c:ptCount val="5"/>
                <c:pt idx="0">
                  <c:v>1635100</c:v>
                </c:pt>
                <c:pt idx="1">
                  <c:v>1556500</c:v>
                </c:pt>
                <c:pt idx="2">
                  <c:v>1584700</c:v>
                </c:pt>
                <c:pt idx="3">
                  <c:v>1761100</c:v>
                </c:pt>
                <c:pt idx="4">
                  <c:v>1864700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90752"/>
        <c:axId val="82892288"/>
      </c:lineChart>
      <c:catAx>
        <c:axId val="828792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pt-BR"/>
          </a:p>
        </c:txPr>
        <c:crossAx val="82880768"/>
        <c:crosses val="autoZero"/>
        <c:auto val="0"/>
        <c:lblAlgn val="ctr"/>
        <c:lblOffset val="100"/>
        <c:noMultiLvlLbl val="0"/>
      </c:catAx>
      <c:valAx>
        <c:axId val="82880768"/>
        <c:scaling>
          <c:orientation val="minMax"/>
          <c:max val="600000"/>
          <c:min val="0"/>
        </c:scaling>
        <c:delete val="0"/>
        <c:axPos val="r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pt-BR"/>
          </a:p>
        </c:txPr>
        <c:crossAx val="82879232"/>
        <c:crosses val="max"/>
        <c:crossBetween val="between"/>
        <c:majorUnit val="20000"/>
      </c:valAx>
      <c:dateAx>
        <c:axId val="828907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82892288"/>
        <c:crosses val="autoZero"/>
        <c:auto val="1"/>
        <c:lblOffset val="100"/>
        <c:baseTimeUnit val="months"/>
      </c:dateAx>
      <c:valAx>
        <c:axId val="82892288"/>
        <c:scaling>
          <c:orientation val="minMax"/>
          <c:min val="-100000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828907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2C69B2"/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A50021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1335242800593432"/>
          <c:y val="0.95609391498476481"/>
          <c:w val="0.65512814149976051"/>
          <c:h val="4.3906085015235165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78733262556684"/>
          <c:y val="0.27855452739407421"/>
          <c:w val="0.82287745104009835"/>
          <c:h val="0.71813804998118025"/>
        </c:manualLayout>
      </c:layout>
      <c:pie3DChart>
        <c:varyColors val="1"/>
        <c:ser>
          <c:idx val="0"/>
          <c:order val="0"/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25"/>
          <c:dPt>
            <c:idx val="0"/>
            <c:bubble3D val="0"/>
            <c:explosion val="14"/>
            <c:spPr>
              <a:solidFill>
                <a:srgbClr val="D1092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</c:dPt>
          <c:dPt>
            <c:idx val="1"/>
            <c:bubble3D val="0"/>
            <c:spPr>
              <a:solidFill>
                <a:srgbClr val="00539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</c:dPt>
          <c:dLbls>
            <c:dLbl>
              <c:idx val="0"/>
              <c:layout>
                <c:manualLayout>
                  <c:x val="-6.2490500870874863E-2"/>
                  <c:y val="-8.0674482210424142E-2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ysClr val="windowText" lastClr="000000"/>
                        </a:solidFill>
                      </a:rPr>
                      <a:t>Veículos e Afins
47,19%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732445212200618E-2"/>
                  <c:y val="-3.87196319979335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835402797496835E-2"/>
                  <c:y val="-0.1241481208169289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4919027702240761"/>
                  <c:y val="-0.1530930560232968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2234515558977744"/>
                  <c:y val="-8.642323801842734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35747175680534821"/>
                  <c:y val="-5.026142280945644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33944459419455592"/>
                  <c:y val="2.130908135086002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'!$B$43:$B$52</c:f>
            </c:numRef>
          </c:val>
        </c:ser>
        <c:ser>
          <c:idx val="1"/>
          <c:order val="1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'!$C$43:$C$52</c:f>
            </c:numRef>
          </c:val>
        </c:ser>
        <c:ser>
          <c:idx val="2"/>
          <c:order val="2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'!$D$43:$D$52</c:f>
            </c:numRef>
          </c:val>
        </c:ser>
        <c:ser>
          <c:idx val="3"/>
          <c:order val="3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'!$E$43:$E$52</c:f>
            </c:numRef>
          </c:val>
        </c:ser>
        <c:ser>
          <c:idx val="4"/>
          <c:order val="4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'!$F$43:$F$52</c:f>
            </c:numRef>
          </c:val>
        </c:ser>
        <c:ser>
          <c:idx val="5"/>
          <c:order val="5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'!$G$43:$G$52</c:f>
            </c:numRef>
          </c:val>
        </c:ser>
        <c:ser>
          <c:idx val="6"/>
          <c:order val="6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'!$H$43:$H$52</c:f>
            </c:numRef>
          </c:val>
        </c:ser>
        <c:ser>
          <c:idx val="7"/>
          <c:order val="7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'!$I$43:$I$52</c:f>
            </c:numRef>
          </c:val>
        </c:ser>
        <c:ser>
          <c:idx val="8"/>
          <c:order val="8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'!$J$43:$J$52</c:f>
            </c:numRef>
          </c:val>
        </c:ser>
        <c:ser>
          <c:idx val="9"/>
          <c:order val="9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'!$K$43:$K$52</c:f>
            </c:numRef>
          </c:val>
        </c:ser>
        <c:ser>
          <c:idx val="10"/>
          <c:order val="10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'!$L$43:$L$52</c:f>
            </c:numRef>
          </c:val>
        </c:ser>
        <c:ser>
          <c:idx val="11"/>
          <c:order val="11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'!$M$43:$M$52</c:f>
            </c:numRef>
          </c:val>
        </c:ser>
        <c:ser>
          <c:idx val="12"/>
          <c:order val="12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'!$N$43:$N$52</c:f>
            </c:numRef>
          </c:val>
        </c:ser>
        <c:ser>
          <c:idx val="13"/>
          <c:order val="13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'!$O$43:$O$52</c:f>
            </c:numRef>
          </c:val>
        </c:ser>
        <c:ser>
          <c:idx val="14"/>
          <c:order val="14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'!$P$43:$P$52</c:f>
            </c:numRef>
          </c:val>
        </c:ser>
        <c:ser>
          <c:idx val="15"/>
          <c:order val="15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'!$Q$43:$Q$52</c:f>
            </c:numRef>
          </c:val>
        </c:ser>
        <c:ser>
          <c:idx val="16"/>
          <c:order val="16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'!$R$43:$R$52</c:f>
            </c:numRef>
          </c:val>
        </c:ser>
        <c:ser>
          <c:idx val="17"/>
          <c:order val="17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'!$S$43:$S$52</c:f>
            </c:numRef>
          </c:val>
        </c:ser>
        <c:ser>
          <c:idx val="18"/>
          <c:order val="18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'!$T$43:$T$52</c:f>
            </c:numRef>
          </c:val>
        </c:ser>
        <c:ser>
          <c:idx val="19"/>
          <c:order val="19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'!$U$43:$U$52</c:f>
            </c:numRef>
          </c:val>
        </c:ser>
        <c:ser>
          <c:idx val="20"/>
          <c:order val="20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'!$V$43:$V$52</c:f>
            </c:numRef>
          </c:val>
        </c:ser>
        <c:ser>
          <c:idx val="21"/>
          <c:order val="21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'!$W$43:$W$52</c:f>
            </c:numRef>
          </c:val>
        </c:ser>
        <c:ser>
          <c:idx val="22"/>
          <c:order val="22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'!$X$43:$X$52</c:f>
            </c:numRef>
          </c:val>
        </c:ser>
        <c:ser>
          <c:idx val="23"/>
          <c:order val="23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'!$Y$43:$Y$52</c:f>
            </c:numRef>
          </c:val>
        </c:ser>
        <c:ser>
          <c:idx val="24"/>
          <c:order val="24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'!$Z$43:$Z$52</c:f>
            </c:numRef>
          </c:val>
        </c:ser>
        <c:ser>
          <c:idx val="25"/>
          <c:order val="25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'!$AA$43:$AA$52</c:f>
            </c:numRef>
          </c:val>
        </c:ser>
        <c:ser>
          <c:idx val="26"/>
          <c:order val="26"/>
          <c:explosion val="25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'!$AB$43:$AB$52</c:f>
            </c:numRef>
          </c:val>
        </c:ser>
        <c:ser>
          <c:idx val="27"/>
          <c:order val="27"/>
          <c:explosion val="15"/>
          <c:dPt>
            <c:idx val="0"/>
            <c:bubble3D val="0"/>
          </c:dPt>
          <c:dLbls>
            <c:dLbl>
              <c:idx val="0"/>
              <c:layout>
                <c:manualLayout>
                  <c:x val="-2.5479994116494624E-3"/>
                  <c:y val="-4.9083584804780322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Aeronaves
16,49%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0000"/>
                        </a:solidFill>
                      </a:rPr>
                      <a:t>Embarcações
0,62%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Imóveis
0,15%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Instalações
0,99%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Móveis e Utensílios
0,60%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8.3286663666940944E-2"/>
                  <c:y val="5.978144684823327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Maquinas e Equipamentos
42,54%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2895250362390269E-2"/>
                  <c:y val="-3.3953542976843276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Equipamentos de Informática
8,87%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2927221514120572E-2"/>
                  <c:y val="-3.198676766612237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0000"/>
                        </a:solidFill>
                      </a:rPr>
                      <a:t>Veículos e Afins
24,73%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Outros
0,86%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Veículos (Leasing Operacional)
2,30%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Maq. Equipamentos (Leasing Op)
0,71%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Informática (leasing Operacional)
1,14%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'08 - Imobilizado '!$AC$43:$AC$54</c:f>
              <c:numCache>
                <c:formatCode>0.00</c:formatCode>
                <c:ptCount val="12"/>
                <c:pt idx="0">
                  <c:v>16.489999999999998</c:v>
                </c:pt>
                <c:pt idx="1">
                  <c:v>0.62</c:v>
                </c:pt>
                <c:pt idx="2">
                  <c:v>0.15</c:v>
                </c:pt>
                <c:pt idx="3">
                  <c:v>0.99</c:v>
                </c:pt>
                <c:pt idx="4">
                  <c:v>0.6</c:v>
                </c:pt>
                <c:pt idx="5">
                  <c:v>42.54</c:v>
                </c:pt>
                <c:pt idx="6">
                  <c:v>8.8699999999999992</c:v>
                </c:pt>
                <c:pt idx="7">
                  <c:v>24.73</c:v>
                </c:pt>
                <c:pt idx="8">
                  <c:v>0.86</c:v>
                </c:pt>
                <c:pt idx="9">
                  <c:v>2.2999999999999998</c:v>
                </c:pt>
                <c:pt idx="10">
                  <c:v>0.71</c:v>
                </c:pt>
                <c:pt idx="11">
                  <c:v>1.1399999999999999</c:v>
                </c:pt>
              </c:numCache>
            </c:numRef>
          </c:val>
        </c:ser>
        <c:ser>
          <c:idx val="28"/>
          <c:order val="28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[10]Dados!$H$43:$H$54</c:f>
              <c:numCache>
                <c:formatCode>General</c:formatCode>
                <c:ptCount val="12"/>
                <c:pt idx="0">
                  <c:v>38.099459377078311</c:v>
                </c:pt>
                <c:pt idx="1">
                  <c:v>44.610000986049123</c:v>
                </c:pt>
                <c:pt idx="2">
                  <c:v>5.4163393618437974</c:v>
                </c:pt>
                <c:pt idx="3">
                  <c:v>0.54520208637326373</c:v>
                </c:pt>
                <c:pt idx="4">
                  <c:v>0.61155773451283657</c:v>
                </c:pt>
                <c:pt idx="5">
                  <c:v>0.29117418449127297</c:v>
                </c:pt>
                <c:pt idx="6">
                  <c:v>0.29434808703990739</c:v>
                </c:pt>
                <c:pt idx="7">
                  <c:v>7.4211057900264716</c:v>
                </c:pt>
                <c:pt idx="8">
                  <c:v>0.39834735933247667</c:v>
                </c:pt>
                <c:pt idx="9">
                  <c:v>0.51727347331583606</c:v>
                </c:pt>
                <c:pt idx="10">
                  <c:v>0.57017949126250933</c:v>
                </c:pt>
                <c:pt idx="11">
                  <c:v>1.2250120686742048</c:v>
                </c:pt>
              </c:numCache>
            </c:numRef>
          </c:val>
        </c:ser>
        <c:ser>
          <c:idx val="29"/>
          <c:order val="29"/>
          <c:cat>
            <c:strRef>
              <c:f>'08 - Imobilizado '!$A$43:$A$54</c:f>
              <c:strCache>
                <c:ptCount val="12"/>
                <c:pt idx="0">
                  <c:v>Aeronaves</c:v>
                </c:pt>
                <c:pt idx="1">
                  <c:v>Embarcações</c:v>
                </c:pt>
                <c:pt idx="2">
                  <c:v>Imóveis</c:v>
                </c:pt>
                <c:pt idx="3">
                  <c:v>Instalações</c:v>
                </c:pt>
                <c:pt idx="4">
                  <c:v>Móveis e Utensílios</c:v>
                </c:pt>
                <c:pt idx="5">
                  <c:v>Maquinas e Equipamentos</c:v>
                </c:pt>
                <c:pt idx="6">
                  <c:v>Equipamentos de Informática</c:v>
                </c:pt>
                <c:pt idx="7">
                  <c:v>Veículos e Afins</c:v>
                </c:pt>
                <c:pt idx="8">
                  <c:v>Outros</c:v>
                </c:pt>
                <c:pt idx="9">
                  <c:v>Veículos (Leasing Operacional)</c:v>
                </c:pt>
                <c:pt idx="10">
                  <c:v>Maq. Equipamentos (Leasing Op)</c:v>
                </c:pt>
                <c:pt idx="11">
                  <c:v>Informática (leasing Operacional)</c:v>
                </c:pt>
              </c:strCache>
            </c:strRef>
          </c:cat>
          <c:val>
            <c:numRef>
              <c:f>[10]Dados!$K$43:$K$54</c:f>
              <c:numCache>
                <c:formatCode>General</c:formatCode>
                <c:ptCount val="12"/>
                <c:pt idx="0">
                  <c:v>35.741196602868911</c:v>
                </c:pt>
                <c:pt idx="1">
                  <c:v>43.659397958042824</c:v>
                </c:pt>
                <c:pt idx="2">
                  <c:v>8.1758695366391283</c:v>
                </c:pt>
                <c:pt idx="3">
                  <c:v>0.647430437523695</c:v>
                </c:pt>
                <c:pt idx="4">
                  <c:v>0.58286531023963561</c:v>
                </c:pt>
                <c:pt idx="5">
                  <c:v>0.28149598527084346</c:v>
                </c:pt>
                <c:pt idx="6">
                  <c:v>0.30149777185833559</c:v>
                </c:pt>
                <c:pt idx="7">
                  <c:v>7.5385518827888758</c:v>
                </c:pt>
                <c:pt idx="8">
                  <c:v>0.66744896242383223</c:v>
                </c:pt>
                <c:pt idx="9">
                  <c:v>0.50276835402515985</c:v>
                </c:pt>
                <c:pt idx="10">
                  <c:v>0.71060839995639702</c:v>
                </c:pt>
                <c:pt idx="11">
                  <c:v>1.190868798362358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1.1678833906750796E-2"/>
                  <c:y val="-3.5938893693318423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INDÚSTRIA
17,28%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SERVIÇOS
55,01%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5924608069369213E-2"/>
                  <c:y val="-7.187778738663684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ESTATAIS
0,56%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9416064435283935E-2"/>
                  <c:y val="-0.1460766047423492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PESSOAS FÍSICAS
9,32%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518250860126192E-2"/>
                  <c:y val="-0.15174193270880781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OUTROS
1,89%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'09 - Setor de Atividades '!$A$3:$A$8</c:f>
              <c:strCache>
                <c:ptCount val="6"/>
                <c:pt idx="0">
                  <c:v>INDÚSTRIA</c:v>
                </c:pt>
                <c:pt idx="1">
                  <c:v>COMÉRCIO</c:v>
                </c:pt>
                <c:pt idx="2">
                  <c:v>SERVIÇOS</c:v>
                </c:pt>
                <c:pt idx="3">
                  <c:v>ESTATAIS</c:v>
                </c:pt>
                <c:pt idx="4">
                  <c:v>PESSOAS FÍSICAS</c:v>
                </c:pt>
                <c:pt idx="5">
                  <c:v>OUTROS</c:v>
                </c:pt>
              </c:strCache>
            </c:strRef>
          </c:cat>
          <c:val>
            <c:numRef>
              <c:f>'09 - Setor de Atividades '!$B$3:$B$8</c:f>
              <c:numCache>
                <c:formatCode>0.00</c:formatCode>
                <c:ptCount val="6"/>
                <c:pt idx="0">
                  <c:v>17.28</c:v>
                </c:pt>
                <c:pt idx="1">
                  <c:v>15.94</c:v>
                </c:pt>
                <c:pt idx="2">
                  <c:v>55.01</c:v>
                </c:pt>
                <c:pt idx="3">
                  <c:v>0.56000000000000005</c:v>
                </c:pt>
                <c:pt idx="4">
                  <c:v>9.32</c:v>
                </c:pt>
                <c:pt idx="5">
                  <c:v>1.89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139247829010716E-2"/>
          <c:y val="7.9077927759030137E-2"/>
          <c:w val="0.90664551360944046"/>
          <c:h val="0.59776353058368981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0080647010709613E-2"/>
                  <c:y val="9.52380952380952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0070C0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0070C0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#,##0.0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0070C0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2.7677097191177807E-3"/>
                  <c:y val="-6.999998897637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90'!$C$11:$C$46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90'!$D$9:$D$46</c:f>
              <c:numCache>
                <c:formatCode>0.00</c:formatCode>
                <c:ptCount val="13"/>
                <c:pt idx="0" formatCode="General">
                  <c:v>4.01</c:v>
                </c:pt>
                <c:pt idx="1">
                  <c:v>4.3899999999999997</c:v>
                </c:pt>
                <c:pt idx="2">
                  <c:v>4.4800000000000004</c:v>
                </c:pt>
                <c:pt idx="3">
                  <c:v>4.6900000000000004</c:v>
                </c:pt>
                <c:pt idx="4">
                  <c:v>4.16</c:v>
                </c:pt>
                <c:pt idx="5">
                  <c:v>4.21</c:v>
                </c:pt>
                <c:pt idx="6">
                  <c:v>4.09</c:v>
                </c:pt>
                <c:pt idx="7">
                  <c:v>4.47</c:v>
                </c:pt>
                <c:pt idx="8">
                  <c:v>4.53</c:v>
                </c:pt>
                <c:pt idx="9">
                  <c:v>4.76</c:v>
                </c:pt>
                <c:pt idx="10">
                  <c:v>4.4400000000000004</c:v>
                </c:pt>
                <c:pt idx="11">
                  <c:v>4.47</c:v>
                </c:pt>
                <c:pt idx="12">
                  <c:v>4.47</c:v>
                </c:pt>
              </c:numCache>
            </c:numRef>
          </c:val>
          <c:smooth val="0"/>
        </c:ser>
        <c:ser>
          <c:idx val="1"/>
          <c:order val="1"/>
          <c:tx>
            <c:v>PESSOA JURÍDICA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8038569440222133E-2"/>
                  <c:y val="-2.2857142857142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numFmt formatCode="#,##0.0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5.5354194382355613E-3"/>
                  <c:y val="-6.9999988976379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90'!$C$11:$C$46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90'!$E$9:$E$46</c:f>
              <c:numCache>
                <c:formatCode>General</c:formatCode>
                <c:ptCount val="13"/>
                <c:pt idx="0">
                  <c:v>2.56</c:v>
                </c:pt>
                <c:pt idx="1">
                  <c:v>2.21</c:v>
                </c:pt>
                <c:pt idx="2">
                  <c:v>1.95</c:v>
                </c:pt>
                <c:pt idx="3">
                  <c:v>2.74</c:v>
                </c:pt>
                <c:pt idx="4">
                  <c:v>1.75</c:v>
                </c:pt>
                <c:pt idx="5">
                  <c:v>1.75</c:v>
                </c:pt>
                <c:pt idx="6">
                  <c:v>1.71</c:v>
                </c:pt>
                <c:pt idx="7">
                  <c:v>1.76</c:v>
                </c:pt>
                <c:pt idx="8">
                  <c:v>2.08</c:v>
                </c:pt>
                <c:pt idx="9">
                  <c:v>2.73</c:v>
                </c:pt>
                <c:pt idx="10">
                  <c:v>1.66</c:v>
                </c:pt>
                <c:pt idx="11">
                  <c:v>1.65</c:v>
                </c:pt>
                <c:pt idx="12" formatCode="0.00">
                  <c:v>1.7</c:v>
                </c:pt>
              </c:numCache>
            </c:numRef>
          </c:val>
          <c:smooth val="0"/>
        </c:ser>
        <c:ser>
          <c:idx val="2"/>
          <c:order val="2"/>
          <c:tx>
            <c:v>PESSOA FÍSICA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490206224667346E-2"/>
                  <c:y val="-1.04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6.919274297794451E-3"/>
                  <c:y val="-7.4666654908138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90'!$C$11:$C$46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90'!$F$11:$F$46</c:f>
              <c:numCache>
                <c:formatCode>General</c:formatCode>
                <c:ptCount val="13"/>
                <c:pt idx="0">
                  <c:v>5.65</c:v>
                </c:pt>
                <c:pt idx="1">
                  <c:v>6.3</c:v>
                </c:pt>
                <c:pt idx="2">
                  <c:v>6.61</c:v>
                </c:pt>
                <c:pt idx="3">
                  <c:v>6.32</c:v>
                </c:pt>
                <c:pt idx="4">
                  <c:v>6.13</c:v>
                </c:pt>
                <c:pt idx="5">
                  <c:v>6.15</c:v>
                </c:pt>
                <c:pt idx="6">
                  <c:v>5.96</c:v>
                </c:pt>
                <c:pt idx="7" formatCode="0.00">
                  <c:v>6.6</c:v>
                </c:pt>
                <c:pt idx="8">
                  <c:v>6.43</c:v>
                </c:pt>
                <c:pt idx="9">
                  <c:v>6.31</c:v>
                </c:pt>
                <c:pt idx="10">
                  <c:v>6.56</c:v>
                </c:pt>
                <c:pt idx="11">
                  <c:v>6.55</c:v>
                </c:pt>
                <c:pt idx="12">
                  <c:v>6.53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220288"/>
        <c:axId val="100671488"/>
      </c:lineChart>
      <c:catAx>
        <c:axId val="98220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00671488"/>
        <c:crosses val="autoZero"/>
        <c:auto val="0"/>
        <c:lblAlgn val="ctr"/>
        <c:lblOffset val="100"/>
        <c:tickLblSkip val="1"/>
        <c:tickMarkSkip val="3"/>
        <c:noMultiLvlLbl val="1"/>
      </c:catAx>
      <c:valAx>
        <c:axId val="100671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220288"/>
        <c:crossesAt val="40878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0227826979692487"/>
          <c:y val="0.89885638619323438"/>
          <c:w val="0.57453342043876909"/>
          <c:h val="9.094831896012999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9283412079278943E-2"/>
                  <c:y val="-7.2726235307543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8.4521215046817217E-3"/>
                  <c:y val="-5.438066982712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90'!$G$9:$G$46</c:f>
              <c:numCache>
                <c:formatCode>General</c:formatCode>
                <c:ptCount val="13"/>
                <c:pt idx="0">
                  <c:v>4.26</c:v>
                </c:pt>
                <c:pt idx="1">
                  <c:v>3.7</c:v>
                </c:pt>
                <c:pt idx="2" formatCode="0.00">
                  <c:v>3.9</c:v>
                </c:pt>
                <c:pt idx="3">
                  <c:v>3.53</c:v>
                </c:pt>
                <c:pt idx="4">
                  <c:v>3.34</c:v>
                </c:pt>
                <c:pt idx="5">
                  <c:v>3.47</c:v>
                </c:pt>
                <c:pt idx="6">
                  <c:v>3.38</c:v>
                </c:pt>
                <c:pt idx="7">
                  <c:v>3.74</c:v>
                </c:pt>
                <c:pt idx="8">
                  <c:v>3.69</c:v>
                </c:pt>
                <c:pt idx="9">
                  <c:v>3.58</c:v>
                </c:pt>
                <c:pt idx="10">
                  <c:v>3.69</c:v>
                </c:pt>
                <c:pt idx="11">
                  <c:v>3.75</c:v>
                </c:pt>
                <c:pt idx="12">
                  <c:v>3.64</c:v>
                </c:pt>
              </c:numCache>
            </c:numRef>
          </c:val>
          <c:smooth val="0"/>
        </c:ser>
        <c:ser>
          <c:idx val="1"/>
          <c:order val="1"/>
          <c:tx>
            <c:v>PESSOA JURÍDICA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7858276541545751E-2"/>
                  <c:y val="-7.2769028871390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8.4521215046817217E-3"/>
                  <c:y val="-6.1631425804070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90'!$H$9:$H$46</c:f>
              <c:numCache>
                <c:formatCode>0.00</c:formatCode>
                <c:ptCount val="13"/>
                <c:pt idx="0">
                  <c:v>3.18</c:v>
                </c:pt>
                <c:pt idx="1">
                  <c:v>2.82</c:v>
                </c:pt>
                <c:pt idx="2">
                  <c:v>2.69</c:v>
                </c:pt>
                <c:pt idx="3">
                  <c:v>2.34</c:v>
                </c:pt>
                <c:pt idx="4">
                  <c:v>2.19</c:v>
                </c:pt>
                <c:pt idx="5">
                  <c:v>2.21</c:v>
                </c:pt>
                <c:pt idx="6">
                  <c:v>2.1800000000000002</c:v>
                </c:pt>
                <c:pt idx="7">
                  <c:v>2.17</c:v>
                </c:pt>
                <c:pt idx="8">
                  <c:v>2.38</c:v>
                </c:pt>
                <c:pt idx="9">
                  <c:v>2.3199999999999998</c:v>
                </c:pt>
                <c:pt idx="10">
                  <c:v>2.13</c:v>
                </c:pt>
                <c:pt idx="11">
                  <c:v>2.14</c:v>
                </c:pt>
                <c:pt idx="12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v>PESSOA FÍSICA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6457803833621233E-2"/>
                  <c:y val="-3.6559968047472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5.6347476697878145E-3"/>
                  <c:y val="-6.888218178101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90'!$I$9:$I$46</c:f>
              <c:numCache>
                <c:formatCode>General</c:formatCode>
                <c:ptCount val="13"/>
                <c:pt idx="0">
                  <c:v>5.38</c:v>
                </c:pt>
                <c:pt idx="1">
                  <c:v>4.46</c:v>
                </c:pt>
                <c:pt idx="2">
                  <c:v>4.91</c:v>
                </c:pt>
                <c:pt idx="3">
                  <c:v>4.5199999999999996</c:v>
                </c:pt>
                <c:pt idx="4">
                  <c:v>4.33</c:v>
                </c:pt>
                <c:pt idx="5">
                  <c:v>4.5</c:v>
                </c:pt>
                <c:pt idx="6">
                  <c:v>4.37</c:v>
                </c:pt>
                <c:pt idx="7">
                  <c:v>5.05</c:v>
                </c:pt>
                <c:pt idx="8">
                  <c:v>4.75</c:v>
                </c:pt>
                <c:pt idx="9" formatCode="0.00">
                  <c:v>4.5999999999999996</c:v>
                </c:pt>
                <c:pt idx="10">
                  <c:v>4.96</c:v>
                </c:pt>
                <c:pt idx="11">
                  <c:v>5.0199999999999996</c:v>
                </c:pt>
                <c:pt idx="12">
                  <c:v>4.9400000000000004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40096"/>
        <c:axId val="100758272"/>
      </c:lineChart>
      <c:catAx>
        <c:axId val="100740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00758272"/>
        <c:crosses val="autoZero"/>
        <c:auto val="0"/>
        <c:lblAlgn val="ctr"/>
        <c:lblOffset val="100"/>
        <c:noMultiLvlLbl val="1"/>
      </c:catAx>
      <c:valAx>
        <c:axId val="100758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74009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A50021"/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1159314470655491"/>
          <c:y val="0.89522110007988132"/>
          <c:w val="0.58524098847294725"/>
          <c:h val="8.3039769485336076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TOTAL 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5930193147355994E-3"/>
                  <c:y val="-3.255813821000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90'!$L$9:$L$46</c:f>
              <c:numCache>
                <c:formatCode>_(* #,##0.00_);_(* \(#,##0.00\);_(* "-"??_);_(@_)</c:formatCode>
                <c:ptCount val="13"/>
                <c:pt idx="0">
                  <c:v>3.4486593492747941</c:v>
                </c:pt>
                <c:pt idx="1">
                  <c:v>2.1966339066339065</c:v>
                </c:pt>
                <c:pt idx="2">
                  <c:v>2.0832213324527364</c:v>
                </c:pt>
                <c:pt idx="3">
                  <c:v>2.0122372152986676</c:v>
                </c:pt>
                <c:pt idx="4">
                  <c:v>2.2377018687527164</c:v>
                </c:pt>
                <c:pt idx="5">
                  <c:v>1.750966796875</c:v>
                </c:pt>
                <c:pt idx="6">
                  <c:v>1.8252412047996085</c:v>
                </c:pt>
                <c:pt idx="7">
                  <c:v>2.4098578045015033</c:v>
                </c:pt>
                <c:pt idx="8">
                  <c:v>3.1471045598121008</c:v>
                </c:pt>
                <c:pt idx="9">
                  <c:v>2.3963744614179396</c:v>
                </c:pt>
                <c:pt idx="10">
                  <c:v>2.8278979353330733</c:v>
                </c:pt>
                <c:pt idx="11">
                  <c:v>2.0236285097192224</c:v>
                </c:pt>
                <c:pt idx="12">
                  <c:v>1.4376816927322909</c:v>
                </c:pt>
              </c:numCache>
            </c:numRef>
          </c:val>
          <c:smooth val="0"/>
        </c:ser>
        <c:ser>
          <c:idx val="1"/>
          <c:order val="1"/>
          <c:tx>
            <c:v>PESSOA JURÍDICA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9246417392344553E-3"/>
                  <c:y val="7.235141824446404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90'!$M$9:$M$46</c:f>
              <c:numCache>
                <c:formatCode>0.00</c:formatCode>
                <c:ptCount val="13"/>
                <c:pt idx="0">
                  <c:v>2.9</c:v>
                </c:pt>
                <c:pt idx="1">
                  <c:v>2.0099999999999998</c:v>
                </c:pt>
                <c:pt idx="2">
                  <c:v>1.74</c:v>
                </c:pt>
                <c:pt idx="3">
                  <c:v>1.73</c:v>
                </c:pt>
                <c:pt idx="4">
                  <c:v>1.99</c:v>
                </c:pt>
                <c:pt idx="5">
                  <c:v>1.46</c:v>
                </c:pt>
                <c:pt idx="6">
                  <c:v>1.51</c:v>
                </c:pt>
                <c:pt idx="7">
                  <c:v>2.12</c:v>
                </c:pt>
                <c:pt idx="8">
                  <c:v>2.94</c:v>
                </c:pt>
                <c:pt idx="9">
                  <c:v>2.14</c:v>
                </c:pt>
                <c:pt idx="10">
                  <c:v>2.61</c:v>
                </c:pt>
                <c:pt idx="11">
                  <c:v>1.71</c:v>
                </c:pt>
                <c:pt idx="12">
                  <c:v>1.1100000000000001</c:v>
                </c:pt>
              </c:numCache>
            </c:numRef>
          </c:val>
          <c:smooth val="0"/>
        </c:ser>
        <c:ser>
          <c:idx val="2"/>
          <c:order val="2"/>
          <c:tx>
            <c:v>PESSOA FÍSICA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2.5179601122687005E-3"/>
                  <c:y val="-2.1705425473339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90'!$P$9:$P$46</c:f>
              <c:numCache>
                <c:formatCode>0.00</c:formatCode>
                <c:ptCount val="13"/>
                <c:pt idx="0" formatCode="General">
                  <c:v>7.59</c:v>
                </c:pt>
                <c:pt idx="1">
                  <c:v>4.12</c:v>
                </c:pt>
                <c:pt idx="2">
                  <c:v>5.8</c:v>
                </c:pt>
                <c:pt idx="3">
                  <c:v>5.14</c:v>
                </c:pt>
                <c:pt idx="4">
                  <c:v>4.82</c:v>
                </c:pt>
                <c:pt idx="5">
                  <c:v>5</c:v>
                </c:pt>
                <c:pt idx="6">
                  <c:v>5.33</c:v>
                </c:pt>
                <c:pt idx="7">
                  <c:v>5.56</c:v>
                </c:pt>
                <c:pt idx="8">
                  <c:v>5.38</c:v>
                </c:pt>
                <c:pt idx="9">
                  <c:v>5.21</c:v>
                </c:pt>
                <c:pt idx="10">
                  <c:v>5.19</c:v>
                </c:pt>
                <c:pt idx="11">
                  <c:v>5.35</c:v>
                </c:pt>
                <c:pt idx="12">
                  <c:v>4.9400000000000004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43904"/>
        <c:axId val="100845440"/>
      </c:lineChart>
      <c:catAx>
        <c:axId val="100843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00845440"/>
        <c:crosses val="autoZero"/>
        <c:auto val="0"/>
        <c:lblAlgn val="ctr"/>
        <c:lblOffset val="100"/>
        <c:noMultiLvlLbl val="1"/>
      </c:catAx>
      <c:valAx>
        <c:axId val="10084544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00843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4997817002914452"/>
          <c:y val="0.89538355224384825"/>
          <c:w val="0.51686725401707345"/>
          <c:h val="8.291102228281258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02640187557601E-2"/>
          <c:y val="3.6303630363036306E-2"/>
          <c:w val="0.96619471962488479"/>
          <c:h val="0.64880434500142925"/>
        </c:manualLayout>
      </c:layout>
      <c:lineChart>
        <c:grouping val="standard"/>
        <c:varyColors val="0"/>
        <c:ser>
          <c:idx val="0"/>
          <c:order val="0"/>
          <c:tx>
            <c:v>LSG TOTAL - PJ</c:v>
          </c:tx>
          <c:spPr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104742527538781E-2"/>
                  <c:y val="-9.29185831969023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1.5366036534143273E-3"/>
                  <c:y val="-2.310231023102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1.1268296619380958E-16"/>
                  <c:y val="1.9801980198019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90'!$M$9:$M$46</c:f>
              <c:numCache>
                <c:formatCode>0.00</c:formatCode>
                <c:ptCount val="13"/>
                <c:pt idx="0">
                  <c:v>2.9</c:v>
                </c:pt>
                <c:pt idx="1">
                  <c:v>2.0099999999999998</c:v>
                </c:pt>
                <c:pt idx="2">
                  <c:v>1.74</c:v>
                </c:pt>
                <c:pt idx="3">
                  <c:v>1.73</c:v>
                </c:pt>
                <c:pt idx="4">
                  <c:v>1.99</c:v>
                </c:pt>
                <c:pt idx="5">
                  <c:v>1.46</c:v>
                </c:pt>
                <c:pt idx="6">
                  <c:v>1.51</c:v>
                </c:pt>
                <c:pt idx="7">
                  <c:v>2.12</c:v>
                </c:pt>
                <c:pt idx="8">
                  <c:v>2.94</c:v>
                </c:pt>
                <c:pt idx="9">
                  <c:v>2.14</c:v>
                </c:pt>
                <c:pt idx="10">
                  <c:v>2.61</c:v>
                </c:pt>
                <c:pt idx="11">
                  <c:v>1.71</c:v>
                </c:pt>
                <c:pt idx="12">
                  <c:v>1.1100000000000001</c:v>
                </c:pt>
              </c:numCache>
            </c:numRef>
          </c:val>
          <c:smooth val="0"/>
        </c:ser>
        <c:ser>
          <c:idx val="1"/>
          <c:order val="1"/>
          <c:tx>
            <c:v>LSG VEÍCULOS - PJ</c:v>
          </c:tx>
          <c:spPr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1547002951367944E-2"/>
                  <c:y val="-1.3937277131598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6098109602429821E-3"/>
                  <c:y val="-2.970297029702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5.6527571378577274E-3"/>
                  <c:y val="-6.968638565799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90'!$N$9:$N$46</c:f>
              <c:numCache>
                <c:formatCode>0.00</c:formatCode>
                <c:ptCount val="13"/>
                <c:pt idx="0" formatCode="General">
                  <c:v>4.37</c:v>
                </c:pt>
                <c:pt idx="1">
                  <c:v>1.51</c:v>
                </c:pt>
                <c:pt idx="2">
                  <c:v>1.61</c:v>
                </c:pt>
                <c:pt idx="3">
                  <c:v>1.49</c:v>
                </c:pt>
                <c:pt idx="4">
                  <c:v>1.18</c:v>
                </c:pt>
                <c:pt idx="5">
                  <c:v>1.38</c:v>
                </c:pt>
                <c:pt idx="6">
                  <c:v>1.36</c:v>
                </c:pt>
                <c:pt idx="7">
                  <c:v>2.92</c:v>
                </c:pt>
                <c:pt idx="8">
                  <c:v>4.74</c:v>
                </c:pt>
                <c:pt idx="9">
                  <c:v>2.93</c:v>
                </c:pt>
                <c:pt idx="10">
                  <c:v>5.89</c:v>
                </c:pt>
                <c:pt idx="11">
                  <c:v>3.02</c:v>
                </c:pt>
                <c:pt idx="12">
                  <c:v>1.4</c:v>
                </c:pt>
              </c:numCache>
            </c:numRef>
          </c:val>
          <c:smooth val="0"/>
        </c:ser>
        <c:ser>
          <c:idx val="2"/>
          <c:order val="2"/>
          <c:tx>
            <c:v>REC LIVRES TOTAL - PJ</c:v>
          </c:tx>
          <c:spPr>
            <a:ln>
              <a:solidFill>
                <a:schemeClr val="accent2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279854847821186E-2"/>
                  <c:y val="-2.579350848470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2.310231023102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2099241354198848E-7"/>
                  <c:y val="1.8284348119851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90'!$H$9:$H$46</c:f>
              <c:numCache>
                <c:formatCode>0.00</c:formatCode>
                <c:ptCount val="13"/>
                <c:pt idx="0">
                  <c:v>3.18</c:v>
                </c:pt>
                <c:pt idx="1">
                  <c:v>2.82</c:v>
                </c:pt>
                <c:pt idx="2">
                  <c:v>2.69</c:v>
                </c:pt>
                <c:pt idx="3">
                  <c:v>2.34</c:v>
                </c:pt>
                <c:pt idx="4">
                  <c:v>2.19</c:v>
                </c:pt>
                <c:pt idx="5">
                  <c:v>2.21</c:v>
                </c:pt>
                <c:pt idx="6">
                  <c:v>2.1800000000000002</c:v>
                </c:pt>
                <c:pt idx="7">
                  <c:v>2.17</c:v>
                </c:pt>
                <c:pt idx="8">
                  <c:v>2.38</c:v>
                </c:pt>
                <c:pt idx="9">
                  <c:v>2.3199999999999998</c:v>
                </c:pt>
                <c:pt idx="10">
                  <c:v>2.13</c:v>
                </c:pt>
                <c:pt idx="11">
                  <c:v>2.14</c:v>
                </c:pt>
                <c:pt idx="12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v>LSG OUTROS BENS - PJ</c:v>
          </c:tx>
          <c:spPr>
            <a:ln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1607136180954319E-2"/>
                  <c:y val="3.2520313307063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1.320132013201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2099241354198848E-7"/>
                  <c:y val="-2.627608430134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1.6958271413573183E-2"/>
                  <c:y val="5.574910852639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rgbClr val="6E558D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90'!$O$9:$O$46</c:f>
              <c:numCache>
                <c:formatCode>0.00</c:formatCode>
                <c:ptCount val="13"/>
                <c:pt idx="0" formatCode="General">
                  <c:v>2.37</c:v>
                </c:pt>
                <c:pt idx="1">
                  <c:v>2.17</c:v>
                </c:pt>
                <c:pt idx="2">
                  <c:v>1.79</c:v>
                </c:pt>
                <c:pt idx="3">
                  <c:v>1.81</c:v>
                </c:pt>
                <c:pt idx="4">
                  <c:v>2.2400000000000002</c:v>
                </c:pt>
                <c:pt idx="5">
                  <c:v>1.48</c:v>
                </c:pt>
                <c:pt idx="6">
                  <c:v>1.55</c:v>
                </c:pt>
                <c:pt idx="7">
                  <c:v>1.89</c:v>
                </c:pt>
                <c:pt idx="8">
                  <c:v>2.41</c:v>
                </c:pt>
                <c:pt idx="9">
                  <c:v>1.91</c:v>
                </c:pt>
                <c:pt idx="10">
                  <c:v>1.69</c:v>
                </c:pt>
                <c:pt idx="11">
                  <c:v>1.34</c:v>
                </c:pt>
                <c:pt idx="12">
                  <c:v>1.02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54208"/>
        <c:axId val="109109248"/>
      </c:lineChart>
      <c:catAx>
        <c:axId val="109054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09109248"/>
        <c:crosses val="autoZero"/>
        <c:auto val="0"/>
        <c:lblAlgn val="ctr"/>
        <c:lblOffset val="100"/>
        <c:noMultiLvlLbl val="1"/>
      </c:catAx>
      <c:valAx>
        <c:axId val="10910924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0905420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1.3603056074781064E-2"/>
          <c:y val="0.90455783373612952"/>
          <c:w val="0.92669577824800808"/>
          <c:h val="7.5640186065850684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132295355800573E-2"/>
          <c:y val="2.5568761491950594E-2"/>
          <c:w val="0.91689470759868363"/>
          <c:h val="0.65052826947795561"/>
        </c:manualLayout>
      </c:layout>
      <c:lineChart>
        <c:grouping val="standard"/>
        <c:varyColors val="0"/>
        <c:ser>
          <c:idx val="0"/>
          <c:order val="0"/>
          <c:tx>
            <c:v>LSG TOTAL PF </c:v>
          </c:tx>
          <c:spPr>
            <a:ln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500000000000003E-2"/>
                  <c:y val="3.5803480560966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8.2928582363309058E-4"/>
                  <c:y val="-1.792542552639618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70C0"/>
                      </a:solidFill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3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90'!$P$9:$P$46</c:f>
              <c:numCache>
                <c:formatCode>0.00</c:formatCode>
                <c:ptCount val="13"/>
                <c:pt idx="0" formatCode="General">
                  <c:v>7.59</c:v>
                </c:pt>
                <c:pt idx="1">
                  <c:v>4.12</c:v>
                </c:pt>
                <c:pt idx="2">
                  <c:v>5.8</c:v>
                </c:pt>
                <c:pt idx="3">
                  <c:v>5.14</c:v>
                </c:pt>
                <c:pt idx="4">
                  <c:v>4.82</c:v>
                </c:pt>
                <c:pt idx="5">
                  <c:v>5</c:v>
                </c:pt>
                <c:pt idx="6">
                  <c:v>5.33</c:v>
                </c:pt>
                <c:pt idx="7">
                  <c:v>5.56</c:v>
                </c:pt>
                <c:pt idx="8">
                  <c:v>5.38</c:v>
                </c:pt>
                <c:pt idx="9">
                  <c:v>5.21</c:v>
                </c:pt>
                <c:pt idx="10">
                  <c:v>5.19</c:v>
                </c:pt>
                <c:pt idx="11">
                  <c:v>5.35</c:v>
                </c:pt>
                <c:pt idx="12">
                  <c:v>4.9400000000000004</c:v>
                </c:pt>
              </c:numCache>
            </c:numRef>
          </c:val>
          <c:smooth val="0"/>
        </c:ser>
        <c:ser>
          <c:idx val="1"/>
          <c:order val="1"/>
          <c:tx>
            <c:v>LEASING VEÍCULOS </c:v>
          </c:tx>
          <c:spPr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numFmt formatCode="#,##0.0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-5.12418511623081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90'!$Q$9:$Q$46</c:f>
              <c:numCache>
                <c:formatCode>0.00</c:formatCode>
                <c:ptCount val="13"/>
                <c:pt idx="0" formatCode="General">
                  <c:v>8.2100000000000009</c:v>
                </c:pt>
                <c:pt idx="1">
                  <c:v>4.7</c:v>
                </c:pt>
                <c:pt idx="2">
                  <c:v>6.66</c:v>
                </c:pt>
                <c:pt idx="3">
                  <c:v>5.79</c:v>
                </c:pt>
                <c:pt idx="4">
                  <c:v>4.99</c:v>
                </c:pt>
                <c:pt idx="5">
                  <c:v>5.53</c:v>
                </c:pt>
                <c:pt idx="6">
                  <c:v>5.37</c:v>
                </c:pt>
                <c:pt idx="7">
                  <c:v>6.13</c:v>
                </c:pt>
                <c:pt idx="8">
                  <c:v>6.06</c:v>
                </c:pt>
                <c:pt idx="9">
                  <c:v>5.86</c:v>
                </c:pt>
                <c:pt idx="10">
                  <c:v>5.58</c:v>
                </c:pt>
                <c:pt idx="11">
                  <c:v>5.68</c:v>
                </c:pt>
                <c:pt idx="12">
                  <c:v>5.59</c:v>
                </c:pt>
              </c:numCache>
            </c:numRef>
          </c:val>
          <c:smooth val="0"/>
        </c:ser>
        <c:ser>
          <c:idx val="2"/>
          <c:order val="2"/>
          <c:tx>
            <c:v>REC LIVRES TOTAL - PF</c:v>
          </c:tx>
          <c:spPr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79373718996410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0891730480300205E-16"/>
                  <c:y val="3.660132225879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852531321591102E-3"/>
                  <c:y val="7.3202644517583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1.369639197132601E-2"/>
                  <c:y val="-6.2260233935835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90'!$I$9:$I$46</c:f>
              <c:numCache>
                <c:formatCode>General</c:formatCode>
                <c:ptCount val="13"/>
                <c:pt idx="0">
                  <c:v>5.38</c:v>
                </c:pt>
                <c:pt idx="1">
                  <c:v>4.46</c:v>
                </c:pt>
                <c:pt idx="2">
                  <c:v>4.91</c:v>
                </c:pt>
                <c:pt idx="3">
                  <c:v>4.5199999999999996</c:v>
                </c:pt>
                <c:pt idx="4">
                  <c:v>4.33</c:v>
                </c:pt>
                <c:pt idx="5">
                  <c:v>4.5</c:v>
                </c:pt>
                <c:pt idx="6">
                  <c:v>4.37</c:v>
                </c:pt>
                <c:pt idx="7">
                  <c:v>5.05</c:v>
                </c:pt>
                <c:pt idx="8">
                  <c:v>4.75</c:v>
                </c:pt>
                <c:pt idx="9" formatCode="0.00">
                  <c:v>4.5999999999999996</c:v>
                </c:pt>
                <c:pt idx="10">
                  <c:v>4.96</c:v>
                </c:pt>
                <c:pt idx="11">
                  <c:v>5.0199999999999996</c:v>
                </c:pt>
                <c:pt idx="12">
                  <c:v>4.9400000000000004</c:v>
                </c:pt>
              </c:numCache>
            </c:numRef>
          </c:val>
          <c:smooth val="0"/>
        </c:ser>
        <c:ser>
          <c:idx val="3"/>
          <c:order val="3"/>
          <c:tx>
            <c:v>LSG OUTROS BENS 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2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1.8300661129395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90'!$R$9:$R$46</c:f>
              <c:numCache>
                <c:formatCode>0.00</c:formatCode>
                <c:ptCount val="13"/>
                <c:pt idx="0" formatCode="General">
                  <c:v>2.2799999999999998</c:v>
                </c:pt>
                <c:pt idx="1">
                  <c:v>0.68</c:v>
                </c:pt>
                <c:pt idx="2">
                  <c:v>0.41</c:v>
                </c:pt>
                <c:pt idx="3">
                  <c:v>0.68</c:v>
                </c:pt>
                <c:pt idx="4">
                  <c:v>3.66</c:v>
                </c:pt>
                <c:pt idx="5">
                  <c:v>1.1599999999999999</c:v>
                </c:pt>
                <c:pt idx="6">
                  <c:v>5.05</c:v>
                </c:pt>
                <c:pt idx="7">
                  <c:v>1.71</c:v>
                </c:pt>
                <c:pt idx="8">
                  <c:v>0.48</c:v>
                </c:pt>
                <c:pt idx="9">
                  <c:v>0.43</c:v>
                </c:pt>
                <c:pt idx="10">
                  <c:v>2.2000000000000002</c:v>
                </c:pt>
                <c:pt idx="11">
                  <c:v>2.75</c:v>
                </c:pt>
                <c:pt idx="12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82048"/>
        <c:axId val="136883584"/>
      </c:lineChart>
      <c:catAx>
        <c:axId val="136882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36883584"/>
        <c:crosses val="autoZero"/>
        <c:auto val="0"/>
        <c:lblAlgn val="ctr"/>
        <c:lblOffset val="100"/>
        <c:noMultiLvlLbl val="1"/>
      </c:catAx>
      <c:valAx>
        <c:axId val="13688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68820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4.6195348678376137E-2"/>
          <c:y val="0.8941527226196172"/>
          <c:w val="0.90018303698245217"/>
          <c:h val="8.3886484025107927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10075146474656E-2"/>
          <c:y val="2.5556054299312587E-2"/>
          <c:w val="0.92412028569778415"/>
          <c:h val="0.64994001577984117"/>
        </c:manualLayout>
      </c:layout>
      <c:lineChart>
        <c:grouping val="standard"/>
        <c:varyColors val="0"/>
        <c:ser>
          <c:idx val="0"/>
          <c:order val="0"/>
          <c:tx>
            <c:v>REC LIVRES - PF</c:v>
          </c:tx>
          <c:spPr>
            <a:ln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1398648518568429E-2"/>
                  <c:y val="4.971691150100364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-8.09208532220260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90'!$K$9:$K$46</c:f>
              <c:numCache>
                <c:formatCode>General</c:formatCode>
                <c:ptCount val="13"/>
                <c:pt idx="0">
                  <c:v>7.28</c:v>
                </c:pt>
                <c:pt idx="1">
                  <c:v>6.31</c:v>
                </c:pt>
                <c:pt idx="2">
                  <c:v>6.96</c:v>
                </c:pt>
                <c:pt idx="3">
                  <c:v>6.31</c:v>
                </c:pt>
                <c:pt idx="4">
                  <c:v>5.93</c:v>
                </c:pt>
                <c:pt idx="5">
                  <c:v>6.22</c:v>
                </c:pt>
                <c:pt idx="6">
                  <c:v>6.05</c:v>
                </c:pt>
                <c:pt idx="7">
                  <c:v>6.82</c:v>
                </c:pt>
                <c:pt idx="8">
                  <c:v>6.87</c:v>
                </c:pt>
                <c:pt idx="9" formatCode="0.00">
                  <c:v>6.7</c:v>
                </c:pt>
                <c:pt idx="10">
                  <c:v>6.79</c:v>
                </c:pt>
                <c:pt idx="11">
                  <c:v>6.83</c:v>
                </c:pt>
                <c:pt idx="12">
                  <c:v>6.68</c:v>
                </c:pt>
              </c:numCache>
            </c:numRef>
          </c:val>
          <c:smooth val="0"/>
        </c:ser>
        <c:ser>
          <c:idx val="2"/>
          <c:order val="1"/>
          <c:tx>
            <c:v>LEASING - PJ</c:v>
          </c:tx>
          <c:spPr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0523843443774905E-2"/>
                  <c:y val="2.774374076808556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1.0646383582773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90'!$N$9:$N$46</c:f>
              <c:numCache>
                <c:formatCode>0.00</c:formatCode>
                <c:ptCount val="13"/>
                <c:pt idx="0" formatCode="General">
                  <c:v>4.37</c:v>
                </c:pt>
                <c:pt idx="1">
                  <c:v>1.51</c:v>
                </c:pt>
                <c:pt idx="2">
                  <c:v>1.61</c:v>
                </c:pt>
                <c:pt idx="3">
                  <c:v>1.49</c:v>
                </c:pt>
                <c:pt idx="4">
                  <c:v>1.18</c:v>
                </c:pt>
                <c:pt idx="5">
                  <c:v>1.38</c:v>
                </c:pt>
                <c:pt idx="6">
                  <c:v>1.36</c:v>
                </c:pt>
                <c:pt idx="7">
                  <c:v>2.92</c:v>
                </c:pt>
                <c:pt idx="8">
                  <c:v>4.74</c:v>
                </c:pt>
                <c:pt idx="9">
                  <c:v>2.93</c:v>
                </c:pt>
                <c:pt idx="10">
                  <c:v>5.89</c:v>
                </c:pt>
                <c:pt idx="11">
                  <c:v>3.02</c:v>
                </c:pt>
                <c:pt idx="12">
                  <c:v>1.4</c:v>
                </c:pt>
              </c:numCache>
            </c:numRef>
          </c:val>
          <c:smooth val="0"/>
        </c:ser>
        <c:ser>
          <c:idx val="3"/>
          <c:order val="2"/>
          <c:tx>
            <c:v>LEASING - PF</c:v>
          </c:tx>
          <c:spPr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097125695473885E-2"/>
                  <c:y val="1.3065801012038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2.0920367839105685E-4"/>
                  <c:y val="3.1382679657656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90'!$Q$9:$Q$46</c:f>
              <c:numCache>
                <c:formatCode>0.00</c:formatCode>
                <c:ptCount val="13"/>
                <c:pt idx="0" formatCode="General">
                  <c:v>8.2100000000000009</c:v>
                </c:pt>
                <c:pt idx="1">
                  <c:v>4.7</c:v>
                </c:pt>
                <c:pt idx="2">
                  <c:v>6.66</c:v>
                </c:pt>
                <c:pt idx="3">
                  <c:v>5.79</c:v>
                </c:pt>
                <c:pt idx="4">
                  <c:v>4.99</c:v>
                </c:pt>
                <c:pt idx="5">
                  <c:v>5.53</c:v>
                </c:pt>
                <c:pt idx="6">
                  <c:v>5.37</c:v>
                </c:pt>
                <c:pt idx="7">
                  <c:v>6.13</c:v>
                </c:pt>
                <c:pt idx="8">
                  <c:v>6.06</c:v>
                </c:pt>
                <c:pt idx="9">
                  <c:v>5.86</c:v>
                </c:pt>
                <c:pt idx="10">
                  <c:v>5.58</c:v>
                </c:pt>
                <c:pt idx="11">
                  <c:v>5.68</c:v>
                </c:pt>
                <c:pt idx="12">
                  <c:v>5.59</c:v>
                </c:pt>
              </c:numCache>
            </c:numRef>
          </c:val>
          <c:smooth val="0"/>
        </c:ser>
        <c:ser>
          <c:idx val="1"/>
          <c:order val="3"/>
          <c:tx>
            <c:v>REC LIVRES - PJ</c:v>
          </c:tx>
          <c:spPr>
            <a:ln cap="rnd">
              <a:solidFill>
                <a:schemeClr val="accent4">
                  <a:lumMod val="75000"/>
                </a:schemeClr>
              </a:solidFill>
              <a:prstDash val="sysDot"/>
              <a:tailEnd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1216782498764671E-2"/>
                  <c:y val="-2.5338850107705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1.1019280559559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E558D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'10 - ATRASO - 15 A 90'!$C$9:$C$46</c:f>
              <c:numCache>
                <c:formatCode>mmm\-yy</c:formatCode>
                <c:ptCount val="13"/>
                <c:pt idx="0">
                  <c:v>42339</c:v>
                </c:pt>
                <c:pt idx="1">
                  <c:v>43070</c:v>
                </c:pt>
                <c:pt idx="2">
                  <c:v>43191</c:v>
                </c:pt>
                <c:pt idx="3">
                  <c:v>43313</c:v>
                </c:pt>
                <c:pt idx="4">
                  <c:v>43435</c:v>
                </c:pt>
                <c:pt idx="5">
                  <c:v>43466</c:v>
                </c:pt>
                <c:pt idx="6">
                  <c:v>43497</c:v>
                </c:pt>
                <c:pt idx="7">
                  <c:v>43525</c:v>
                </c:pt>
                <c:pt idx="8">
                  <c:v>43556</c:v>
                </c:pt>
                <c:pt idx="9">
                  <c:v>43586</c:v>
                </c:pt>
                <c:pt idx="10">
                  <c:v>43617</c:v>
                </c:pt>
                <c:pt idx="11">
                  <c:v>43647</c:v>
                </c:pt>
                <c:pt idx="12">
                  <c:v>43678</c:v>
                </c:pt>
              </c:numCache>
            </c:numRef>
          </c:cat>
          <c:val>
            <c:numRef>
              <c:f>'10 - ATRASO - 15 A 90'!$J$9:$J$46</c:f>
              <c:numCache>
                <c:formatCode>General</c:formatCode>
                <c:ptCount val="13"/>
                <c:pt idx="0">
                  <c:v>8.2100000000000009</c:v>
                </c:pt>
                <c:pt idx="1">
                  <c:v>5.46</c:v>
                </c:pt>
                <c:pt idx="2">
                  <c:v>4.67</c:v>
                </c:pt>
                <c:pt idx="3">
                  <c:v>3.71</c:v>
                </c:pt>
                <c:pt idx="4">
                  <c:v>3.24</c:v>
                </c:pt>
                <c:pt idx="5">
                  <c:v>3.42</c:v>
                </c:pt>
                <c:pt idx="6">
                  <c:v>3.26</c:v>
                </c:pt>
                <c:pt idx="7">
                  <c:v>3.37</c:v>
                </c:pt>
                <c:pt idx="8">
                  <c:v>3.26</c:v>
                </c:pt>
                <c:pt idx="9">
                  <c:v>3.11</c:v>
                </c:pt>
                <c:pt idx="10">
                  <c:v>3.16</c:v>
                </c:pt>
                <c:pt idx="11">
                  <c:v>3.03</c:v>
                </c:pt>
                <c:pt idx="12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475136"/>
        <c:axId val="150476672"/>
      </c:lineChart>
      <c:catAx>
        <c:axId val="1504751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50476672"/>
        <c:crosses val="autoZero"/>
        <c:auto val="0"/>
        <c:lblAlgn val="ctr"/>
        <c:lblOffset val="100"/>
        <c:noMultiLvlLbl val="1"/>
      </c:catAx>
      <c:valAx>
        <c:axId val="150476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475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6.7828766851332128E-2"/>
          <c:y val="0.91100009186347242"/>
          <c:w val="0.84111983645509203"/>
          <c:h val="7.6697007535234993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83391002826784E-2"/>
          <c:y val="6.8188720337319403E-2"/>
          <c:w val="0.96803321799434638"/>
          <c:h val="0.6076712310379484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2"/>
              <c:delete val="1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1.2785385063247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90'!$D$9:$D$46</c:f>
              <c:numCache>
                <c:formatCode>0.00</c:formatCode>
                <c:ptCount val="14"/>
                <c:pt idx="0">
                  <c:v>3.35</c:v>
                </c:pt>
                <c:pt idx="1">
                  <c:v>3.71</c:v>
                </c:pt>
                <c:pt idx="2">
                  <c:v>3.25</c:v>
                </c:pt>
                <c:pt idx="3">
                  <c:v>3.32</c:v>
                </c:pt>
                <c:pt idx="4">
                  <c:v>3.04</c:v>
                </c:pt>
                <c:pt idx="5">
                  <c:v>2.84</c:v>
                </c:pt>
                <c:pt idx="6">
                  <c:v>2.95</c:v>
                </c:pt>
                <c:pt idx="7">
                  <c:v>2.9</c:v>
                </c:pt>
                <c:pt idx="8">
                  <c:v>2.97</c:v>
                </c:pt>
                <c:pt idx="9">
                  <c:v>3.01</c:v>
                </c:pt>
                <c:pt idx="10">
                  <c:v>3.04</c:v>
                </c:pt>
                <c:pt idx="11">
                  <c:v>2.93</c:v>
                </c:pt>
                <c:pt idx="12">
                  <c:v>3.03</c:v>
                </c:pt>
                <c:pt idx="13">
                  <c:v>3.09</c:v>
                </c:pt>
              </c:numCache>
            </c:numRef>
          </c:val>
          <c:smooth val="0"/>
        </c:ser>
        <c:ser>
          <c:idx val="1"/>
          <c:order val="1"/>
          <c:tx>
            <c:v>PESSOA JURÍDICA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5.7172173367635879E-4"/>
                  <c:y val="2.5133852243231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1.4530355457115257E-2"/>
                  <c:y val="6.392692531623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90'!$E$9:$E$46</c:f>
              <c:numCache>
                <c:formatCode>0.00</c:formatCode>
                <c:ptCount val="14"/>
                <c:pt idx="0">
                  <c:v>2.62</c:v>
                </c:pt>
                <c:pt idx="1">
                  <c:v>3.46</c:v>
                </c:pt>
                <c:pt idx="2">
                  <c:v>2.92</c:v>
                </c:pt>
                <c:pt idx="3">
                  <c:v>2.96</c:v>
                </c:pt>
                <c:pt idx="4">
                  <c:v>2.4900000000000002</c:v>
                </c:pt>
                <c:pt idx="5">
                  <c:v>2.4</c:v>
                </c:pt>
                <c:pt idx="6">
                  <c:v>2.46</c:v>
                </c:pt>
                <c:pt idx="7">
                  <c:v>2.4</c:v>
                </c:pt>
                <c:pt idx="8">
                  <c:v>2.48</c:v>
                </c:pt>
                <c:pt idx="9">
                  <c:v>2.56</c:v>
                </c:pt>
                <c:pt idx="10">
                  <c:v>2.5499999999999998</c:v>
                </c:pt>
                <c:pt idx="11">
                  <c:v>2.37</c:v>
                </c:pt>
                <c:pt idx="12">
                  <c:v>2.4900000000000002</c:v>
                </c:pt>
                <c:pt idx="13">
                  <c:v>2.58</c:v>
                </c:pt>
              </c:numCache>
            </c:numRef>
          </c:val>
          <c:smooth val="0"/>
        </c:ser>
        <c:ser>
          <c:idx val="2"/>
          <c:order val="2"/>
          <c:tx>
            <c:v>PESSOA FÍSICA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5.7172173367635879E-4"/>
                  <c:y val="-4.69871290434619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90'!$F$9:$F$46</c:f>
              <c:numCache>
                <c:formatCode>0.00</c:formatCode>
                <c:ptCount val="14"/>
                <c:pt idx="0">
                  <c:v>4.18</c:v>
                </c:pt>
                <c:pt idx="1">
                  <c:v>3.95</c:v>
                </c:pt>
                <c:pt idx="2">
                  <c:v>3.55</c:v>
                </c:pt>
                <c:pt idx="3">
                  <c:v>3.63</c:v>
                </c:pt>
                <c:pt idx="4">
                  <c:v>3.49</c:v>
                </c:pt>
                <c:pt idx="5">
                  <c:v>3.25</c:v>
                </c:pt>
                <c:pt idx="6">
                  <c:v>3.34</c:v>
                </c:pt>
                <c:pt idx="7">
                  <c:v>3.3</c:v>
                </c:pt>
                <c:pt idx="8">
                  <c:v>3.36</c:v>
                </c:pt>
                <c:pt idx="9">
                  <c:v>3.36</c:v>
                </c:pt>
                <c:pt idx="10">
                  <c:v>3.41</c:v>
                </c:pt>
                <c:pt idx="11">
                  <c:v>3.35</c:v>
                </c:pt>
                <c:pt idx="12">
                  <c:v>3.44</c:v>
                </c:pt>
                <c:pt idx="13">
                  <c:v>3.47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590976"/>
        <c:axId val="150592512"/>
      </c:lineChart>
      <c:catAx>
        <c:axId val="1505909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50592512"/>
        <c:crosses val="autoZero"/>
        <c:auto val="0"/>
        <c:lblAlgn val="ctr"/>
        <c:lblOffset val="100"/>
        <c:noMultiLvlLbl val="1"/>
      </c:catAx>
      <c:valAx>
        <c:axId val="15059251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505909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4190370460185284"/>
          <c:y val="0.90232402058413441"/>
          <c:w val="0.51619259079629431"/>
          <c:h val="9.7675979415865616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861446308749293E-2"/>
          <c:y val="0"/>
          <c:w val="0.9498772613001224"/>
          <c:h val="0.64964361849881314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6219133365156526E-2"/>
                  <c:y val="7.133855545947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2.2512219199191004E-3"/>
                  <c:y val="-7.91589971691661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90'!$G$9:$G$46</c:f>
              <c:numCache>
                <c:formatCode>0.00</c:formatCode>
                <c:ptCount val="14"/>
                <c:pt idx="0">
                  <c:v>5.26</c:v>
                </c:pt>
                <c:pt idx="1">
                  <c:v>5.65</c:v>
                </c:pt>
                <c:pt idx="2">
                  <c:v>4.93</c:v>
                </c:pt>
                <c:pt idx="3">
                  <c:v>4.66</c:v>
                </c:pt>
                <c:pt idx="4">
                  <c:v>4.21</c:v>
                </c:pt>
                <c:pt idx="5">
                  <c:v>3.84</c:v>
                </c:pt>
                <c:pt idx="6">
                  <c:v>3.97</c:v>
                </c:pt>
                <c:pt idx="7">
                  <c:v>3.87</c:v>
                </c:pt>
                <c:pt idx="8">
                  <c:v>3.86</c:v>
                </c:pt>
                <c:pt idx="9">
                  <c:v>3.84</c:v>
                </c:pt>
                <c:pt idx="10">
                  <c:v>3.86</c:v>
                </c:pt>
                <c:pt idx="11">
                  <c:v>3.83</c:v>
                </c:pt>
                <c:pt idx="12">
                  <c:v>3.96</c:v>
                </c:pt>
                <c:pt idx="13">
                  <c:v>3.99</c:v>
                </c:pt>
              </c:numCache>
            </c:numRef>
          </c:val>
          <c:smooth val="0"/>
        </c:ser>
        <c:ser>
          <c:idx val="1"/>
          <c:order val="1"/>
          <c:tx>
            <c:v>PESSOA JURÍDICA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459071674408567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1.6972245127506657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90'!$H$9:$H$46</c:f>
              <c:numCache>
                <c:formatCode>0.00</c:formatCode>
                <c:ptCount val="14"/>
                <c:pt idx="0">
                  <c:v>4.46</c:v>
                </c:pt>
                <c:pt idx="1">
                  <c:v>5.22</c:v>
                </c:pt>
                <c:pt idx="2">
                  <c:v>4.54</c:v>
                </c:pt>
                <c:pt idx="3">
                  <c:v>4.16</c:v>
                </c:pt>
                <c:pt idx="4">
                  <c:v>3.31</c:v>
                </c:pt>
                <c:pt idx="5">
                  <c:v>2.72</c:v>
                </c:pt>
                <c:pt idx="6">
                  <c:v>2.93</c:v>
                </c:pt>
                <c:pt idx="7">
                  <c:v>2.85</c:v>
                </c:pt>
                <c:pt idx="8">
                  <c:v>2.81</c:v>
                </c:pt>
                <c:pt idx="9">
                  <c:v>2.72</c:v>
                </c:pt>
                <c:pt idx="10">
                  <c:v>2.66</c:v>
                </c:pt>
                <c:pt idx="11">
                  <c:v>2.65</c:v>
                </c:pt>
                <c:pt idx="12">
                  <c:v>2.83</c:v>
                </c:pt>
                <c:pt idx="13">
                  <c:v>2.87</c:v>
                </c:pt>
              </c:numCache>
            </c:numRef>
          </c:val>
          <c:smooth val="0"/>
        </c:ser>
        <c:ser>
          <c:idx val="2"/>
          <c:order val="2"/>
          <c:tx>
            <c:v>PESSOA FÍSICA</c:v>
          </c:tx>
          <c:spPr>
            <a:ln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459071674408567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1.7954110548106215E-3"/>
                  <c:y val="-1.1294876009831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90'!$I$9:$I$46</c:f>
              <c:numCache>
                <c:formatCode>0.00</c:formatCode>
                <c:ptCount val="14"/>
                <c:pt idx="0">
                  <c:v>6.1</c:v>
                </c:pt>
                <c:pt idx="1">
                  <c:v>6.05</c:v>
                </c:pt>
                <c:pt idx="2">
                  <c:v>5.25</c:v>
                </c:pt>
                <c:pt idx="3">
                  <c:v>5.08</c:v>
                </c:pt>
                <c:pt idx="4">
                  <c:v>4.97</c:v>
                </c:pt>
                <c:pt idx="5">
                  <c:v>4.8099999999999996</c:v>
                </c:pt>
                <c:pt idx="6">
                  <c:v>4.82</c:v>
                </c:pt>
                <c:pt idx="7">
                  <c:v>4.71</c:v>
                </c:pt>
                <c:pt idx="8">
                  <c:v>4.7300000000000004</c:v>
                </c:pt>
                <c:pt idx="9">
                  <c:v>4.74</c:v>
                </c:pt>
                <c:pt idx="10">
                  <c:v>4.82</c:v>
                </c:pt>
                <c:pt idx="11">
                  <c:v>4.8</c:v>
                </c:pt>
                <c:pt idx="12">
                  <c:v>4.8499999999999996</c:v>
                </c:pt>
                <c:pt idx="13">
                  <c:v>4.88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88352"/>
        <c:axId val="150831104"/>
      </c:lineChart>
      <c:catAx>
        <c:axId val="1507883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50831104"/>
        <c:crosses val="autoZero"/>
        <c:auto val="0"/>
        <c:lblAlgn val="ctr"/>
        <c:lblOffset val="100"/>
        <c:noMultiLvlLbl val="1"/>
      </c:catAx>
      <c:valAx>
        <c:axId val="15083110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507883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4985526044615347"/>
          <c:y val="0.90241612516975667"/>
          <c:w val="0.50028947910769306"/>
          <c:h val="8.6288998820411772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23823464080372E-2"/>
          <c:y val="8.041195281624279E-2"/>
          <c:w val="0.97069017469241592"/>
          <c:h val="0.79245294338207728"/>
        </c:manualLayout>
      </c:layout>
      <c:lineChart>
        <c:grouping val="standard"/>
        <c:varyColors val="0"/>
        <c:ser>
          <c:idx val="2"/>
          <c:order val="0"/>
          <c:tx>
            <c:v>LEASING TOTAL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-2.4761904761904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2728855661871E-2"/>
                  <c:y val="-1.9242894638170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'01 - Contexto Cred - Leasing'!$C$16:$C$21</c:f>
              <c:numCache>
                <c:formatCode>mmm\-yy</c:formatCode>
                <c:ptCount val="5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43678</c:v>
                </c:pt>
              </c:numCache>
            </c:numRef>
          </c:cat>
          <c:val>
            <c:numRef>
              <c:f>'01 - Contexto Cred - Leasing'!$F$15:$F$21</c:f>
              <c:numCache>
                <c:formatCode>_-* #,##0_-;\-* #,##0_-;_-* "-"??_-;_-@_-</c:formatCode>
                <c:ptCount val="5"/>
                <c:pt idx="0">
                  <c:v>17858</c:v>
                </c:pt>
                <c:pt idx="1">
                  <c:v>14676</c:v>
                </c:pt>
                <c:pt idx="2">
                  <c:v>12618</c:v>
                </c:pt>
                <c:pt idx="3">
                  <c:v>11504</c:v>
                </c:pt>
                <c:pt idx="4">
                  <c:v>13044</c:v>
                </c:pt>
              </c:numCache>
            </c:numRef>
          </c:val>
          <c:smooth val="0"/>
        </c:ser>
        <c:ser>
          <c:idx val="0"/>
          <c:order val="1"/>
          <c:tx>
            <c:v>PESSOA FÍSICA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6.7230926480282066E-3"/>
                  <c:y val="-2.476190476190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858564129516198E-3"/>
                  <c:y val="-7.81432320959879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'01 - Contexto Cred - Leasing'!$C$16:$C$21</c:f>
              <c:numCache>
                <c:formatCode>mmm\-yy</c:formatCode>
                <c:ptCount val="5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43678</c:v>
                </c:pt>
              </c:numCache>
            </c:numRef>
          </c:cat>
          <c:val>
            <c:numRef>
              <c:f>'01 - Contexto Cred - Leasing'!$G$16:$G$21</c:f>
              <c:numCache>
                <c:formatCode>_-* #,##0_-;\-* #,##0_-;_-* "-"??_-;_-@_-</c:formatCode>
                <c:ptCount val="5"/>
                <c:pt idx="0">
                  <c:v>2090</c:v>
                </c:pt>
                <c:pt idx="1">
                  <c:v>1461</c:v>
                </c:pt>
                <c:pt idx="2">
                  <c:v>1116</c:v>
                </c:pt>
                <c:pt idx="3">
                  <c:v>1006</c:v>
                </c:pt>
                <c:pt idx="4">
                  <c:v>1116</c:v>
                </c:pt>
              </c:numCache>
            </c:numRef>
          </c:val>
          <c:smooth val="0"/>
        </c:ser>
        <c:ser>
          <c:idx val="1"/>
          <c:order val="2"/>
          <c:tx>
            <c:v>PESSOA JURÍDICA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4.7061648536197445E-2"/>
                  <c:y val="-2.0952380952380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9282670365814585E-3"/>
                  <c:y val="-9.71923509561304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'01 - Contexto Cred - Leasing'!$C$16:$C$21</c:f>
              <c:numCache>
                <c:formatCode>mmm\-yy</c:formatCode>
                <c:ptCount val="5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43678</c:v>
                </c:pt>
              </c:numCache>
            </c:numRef>
          </c:cat>
          <c:val>
            <c:numRef>
              <c:f>'01 - Contexto Cred - Leasing'!$H$15:$H$21</c:f>
              <c:numCache>
                <c:formatCode>_-* #,##0_-;\-* #,##0_-;_-* "-"??_-;_-@_-</c:formatCode>
                <c:ptCount val="5"/>
                <c:pt idx="0">
                  <c:v>15768</c:v>
                </c:pt>
                <c:pt idx="1">
                  <c:v>13215</c:v>
                </c:pt>
                <c:pt idx="2">
                  <c:v>11502</c:v>
                </c:pt>
                <c:pt idx="3">
                  <c:v>10498</c:v>
                </c:pt>
                <c:pt idx="4">
                  <c:v>11928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26624"/>
        <c:axId val="83625088"/>
      </c:lineChart>
      <c:valAx>
        <c:axId val="8362508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one"/>
        <c:crossAx val="83626624"/>
        <c:crosses val="autoZero"/>
        <c:crossBetween val="between"/>
      </c:valAx>
      <c:catAx>
        <c:axId val="836266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3625088"/>
        <c:crosses val="autoZero"/>
        <c:auto val="0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2C69B2"/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A50021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1060960062324552"/>
          <c:y val="0.95210767483927361"/>
          <c:w val="0.57878079875350896"/>
          <c:h val="4.4048481462307103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748839269961824E-2"/>
          <c:y val="3.6930462608897943E-2"/>
          <c:w val="0.96707060879917073"/>
          <c:h val="0.69645750419333907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04394688782045E-2"/>
                  <c:y val="-3.55822576725994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2C69B2"/>
                        </a:solidFill>
                      </a:rPr>
                      <a:t> 6,29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7.1238359399654711E-3"/>
                  <c:y val="9.7042520925271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2C69B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90'!$L$9:$L$46</c:f>
              <c:numCache>
                <c:formatCode>_(* #,##0.00_);_(* \(#,##0.00\);_(* "-"??_);_(@_)</c:formatCode>
                <c:ptCount val="14"/>
                <c:pt idx="0">
                  <c:v>3.7172542980343843</c:v>
                </c:pt>
                <c:pt idx="1">
                  <c:v>3.5938920686835645</c:v>
                </c:pt>
                <c:pt idx="2">
                  <c:v>2.0265356265356265</c:v>
                </c:pt>
                <c:pt idx="3">
                  <c:v>1.2087641377032941</c:v>
                </c:pt>
                <c:pt idx="4">
                  <c:v>1.223798882681564</c:v>
                </c:pt>
                <c:pt idx="5">
                  <c:v>2.8200877879182964</c:v>
                </c:pt>
                <c:pt idx="6">
                  <c:v>2.9223258463541666</c:v>
                </c:pt>
                <c:pt idx="7">
                  <c:v>1.2071357440208961</c:v>
                </c:pt>
                <c:pt idx="8">
                  <c:v>0.89909401153814905</c:v>
                </c:pt>
                <c:pt idx="9">
                  <c:v>0.90960071272373855</c:v>
                </c:pt>
                <c:pt idx="10">
                  <c:v>0.68601488444966707</c:v>
                </c:pt>
                <c:pt idx="11">
                  <c:v>0.6653011297234126</c:v>
                </c:pt>
                <c:pt idx="12">
                  <c:v>0.73926874421474853</c:v>
                </c:pt>
                <c:pt idx="13">
                  <c:v>2.294977000919963</c:v>
                </c:pt>
              </c:numCache>
            </c:numRef>
          </c:val>
          <c:smooth val="0"/>
        </c:ser>
        <c:ser>
          <c:idx val="1"/>
          <c:order val="1"/>
          <c:tx>
            <c:v>PESSOA JURÍDICA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3868581718307369E-2"/>
                  <c:y val="-2.911275627758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6.2924225832554853E-3"/>
                  <c:y val="2.938146981977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90'!$M$9:$M$46</c:f>
              <c:numCache>
                <c:formatCode>0.00</c:formatCode>
                <c:ptCount val="14"/>
                <c:pt idx="0">
                  <c:v>2.96</c:v>
                </c:pt>
                <c:pt idx="1">
                  <c:v>2.4300000000000002</c:v>
                </c:pt>
                <c:pt idx="2">
                  <c:v>1.77</c:v>
                </c:pt>
                <c:pt idx="3">
                  <c:v>1.86</c:v>
                </c:pt>
                <c:pt idx="4">
                  <c:v>1.44</c:v>
                </c:pt>
                <c:pt idx="5">
                  <c:v>1.48</c:v>
                </c:pt>
                <c:pt idx="6">
                  <c:v>1.55</c:v>
                </c:pt>
                <c:pt idx="7">
                  <c:v>1.0900000000000001</c:v>
                </c:pt>
                <c:pt idx="8">
                  <c:v>1.1499999999999999</c:v>
                </c:pt>
                <c:pt idx="9">
                  <c:v>0.84</c:v>
                </c:pt>
                <c:pt idx="10">
                  <c:v>0.57999999999999996</c:v>
                </c:pt>
                <c:pt idx="11">
                  <c:v>0.72</c:v>
                </c:pt>
                <c:pt idx="12">
                  <c:v>0.93</c:v>
                </c:pt>
                <c:pt idx="13">
                  <c:v>1.37</c:v>
                </c:pt>
              </c:numCache>
            </c:numRef>
          </c:val>
          <c:smooth val="0"/>
        </c:ser>
        <c:ser>
          <c:idx val="2"/>
          <c:order val="2"/>
          <c:tx>
            <c:v>PESSOA FÍSICA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2213383679594763E-2"/>
                  <c:y val="-2.9456862434458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6.2924225832554853E-3"/>
                  <c:y val="-1.5660268652413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90'!$P$9:$P$46</c:f>
              <c:numCache>
                <c:formatCode>0.00</c:formatCode>
                <c:ptCount val="14"/>
                <c:pt idx="0">
                  <c:v>5.31</c:v>
                </c:pt>
                <c:pt idx="1">
                  <c:v>3.54</c:v>
                </c:pt>
                <c:pt idx="2">
                  <c:v>2.2200000000000002</c:v>
                </c:pt>
                <c:pt idx="3">
                  <c:v>2.06</c:v>
                </c:pt>
                <c:pt idx="4">
                  <c:v>1.77</c:v>
                </c:pt>
                <c:pt idx="5">
                  <c:v>1.44</c:v>
                </c:pt>
                <c:pt idx="6">
                  <c:v>1.57</c:v>
                </c:pt>
                <c:pt idx="7">
                  <c:v>1.47</c:v>
                </c:pt>
                <c:pt idx="8">
                  <c:v>1.48</c:v>
                </c:pt>
                <c:pt idx="9">
                  <c:v>1.56</c:v>
                </c:pt>
                <c:pt idx="10">
                  <c:v>1.54</c:v>
                </c:pt>
                <c:pt idx="11">
                  <c:v>1.5</c:v>
                </c:pt>
                <c:pt idx="12">
                  <c:v>1.5</c:v>
                </c:pt>
                <c:pt idx="13">
                  <c:v>1.68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022592"/>
        <c:axId val="151126784"/>
      </c:lineChart>
      <c:catAx>
        <c:axId val="151022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51126784"/>
        <c:crosses val="autoZero"/>
        <c:auto val="0"/>
        <c:lblAlgn val="ctr"/>
        <c:lblOffset val="100"/>
        <c:noMultiLvlLbl val="1"/>
      </c:catAx>
      <c:valAx>
        <c:axId val="15112678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510225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4324324629008867"/>
          <c:y val="0.92305378180361819"/>
          <c:w val="0.5364207972610322"/>
          <c:h val="7.6946218196381769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46470274873227E-2"/>
          <c:y val="4.1632879067065892E-2"/>
          <c:w val="0.90051665063736375"/>
          <c:h val="0.58943871905435852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6124230384739694E-2"/>
                  <c:y val="-1.3009448140887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5.6361921884286043E-3"/>
                  <c:y val="4.0057215581941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90'!$M$9:$M$46</c:f>
              <c:numCache>
                <c:formatCode>0.00</c:formatCode>
                <c:ptCount val="14"/>
                <c:pt idx="0">
                  <c:v>2.96</c:v>
                </c:pt>
                <c:pt idx="1">
                  <c:v>2.4300000000000002</c:v>
                </c:pt>
                <c:pt idx="2">
                  <c:v>1.77</c:v>
                </c:pt>
                <c:pt idx="3">
                  <c:v>1.86</c:v>
                </c:pt>
                <c:pt idx="4">
                  <c:v>1.44</c:v>
                </c:pt>
                <c:pt idx="5">
                  <c:v>1.48</c:v>
                </c:pt>
                <c:pt idx="6">
                  <c:v>1.55</c:v>
                </c:pt>
                <c:pt idx="7">
                  <c:v>1.0900000000000001</c:v>
                </c:pt>
                <c:pt idx="8">
                  <c:v>1.1499999999999999</c:v>
                </c:pt>
                <c:pt idx="9">
                  <c:v>0.84</c:v>
                </c:pt>
                <c:pt idx="10">
                  <c:v>0.57999999999999996</c:v>
                </c:pt>
                <c:pt idx="11">
                  <c:v>0.72</c:v>
                </c:pt>
                <c:pt idx="12">
                  <c:v>0.93</c:v>
                </c:pt>
                <c:pt idx="13">
                  <c:v>1.37</c:v>
                </c:pt>
              </c:numCache>
            </c:numRef>
          </c:val>
          <c:smooth val="0"/>
        </c:ser>
        <c:ser>
          <c:idx val="1"/>
          <c:order val="1"/>
          <c:tx>
            <c:v>LEASING VEÍCULOS</c:v>
          </c:tx>
          <c:spPr>
            <a:ln>
              <a:solidFill>
                <a:schemeClr val="accent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084274354621999E-2"/>
                  <c:y val="-8.01144311638828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5.5463963568671091E-3"/>
                  <c:y val="-2.0028607790970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90'!$N$9:$N$46</c:f>
              <c:numCache>
                <c:formatCode>0.00</c:formatCode>
                <c:ptCount val="14"/>
                <c:pt idx="0">
                  <c:v>3.44</c:v>
                </c:pt>
                <c:pt idx="1">
                  <c:v>3.57</c:v>
                </c:pt>
                <c:pt idx="2">
                  <c:v>2</c:v>
                </c:pt>
                <c:pt idx="3">
                  <c:v>1.1200000000000001</c:v>
                </c:pt>
                <c:pt idx="4">
                  <c:v>1.17</c:v>
                </c:pt>
                <c:pt idx="5">
                  <c:v>2.94</c:v>
                </c:pt>
                <c:pt idx="6">
                  <c:v>3.03</c:v>
                </c:pt>
                <c:pt idx="7">
                  <c:v>1.17</c:v>
                </c:pt>
                <c:pt idx="8">
                  <c:v>0.83</c:v>
                </c:pt>
                <c:pt idx="9">
                  <c:v>0.84</c:v>
                </c:pt>
                <c:pt idx="10">
                  <c:v>0.6</c:v>
                </c:pt>
                <c:pt idx="11">
                  <c:v>0.57999999999999996</c:v>
                </c:pt>
                <c:pt idx="12">
                  <c:v>0.66</c:v>
                </c:pt>
                <c:pt idx="13">
                  <c:v>2.36</c:v>
                </c:pt>
              </c:numCache>
            </c:numRef>
          </c:val>
          <c:smooth val="0"/>
        </c:ser>
        <c:ser>
          <c:idx val="2"/>
          <c:order val="2"/>
          <c:tx>
            <c:v>TOTAL RECURSOS LIVRES</c:v>
          </c:tx>
          <c:spPr>
            <a:ln>
              <a:solidFill>
                <a:schemeClr val="accent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3448722767077883E-2"/>
                  <c:y val="-2.758333556749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6.97037448144804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90'!$H$9:$H$46</c:f>
              <c:numCache>
                <c:formatCode>0.00</c:formatCode>
                <c:ptCount val="14"/>
                <c:pt idx="0">
                  <c:v>4.46</c:v>
                </c:pt>
                <c:pt idx="1">
                  <c:v>5.22</c:v>
                </c:pt>
                <c:pt idx="2">
                  <c:v>4.54</c:v>
                </c:pt>
                <c:pt idx="3">
                  <c:v>4.16</c:v>
                </c:pt>
                <c:pt idx="4">
                  <c:v>3.31</c:v>
                </c:pt>
                <c:pt idx="5">
                  <c:v>2.72</c:v>
                </c:pt>
                <c:pt idx="6">
                  <c:v>2.93</c:v>
                </c:pt>
                <c:pt idx="7">
                  <c:v>2.85</c:v>
                </c:pt>
                <c:pt idx="8">
                  <c:v>2.81</c:v>
                </c:pt>
                <c:pt idx="9">
                  <c:v>2.72</c:v>
                </c:pt>
                <c:pt idx="10">
                  <c:v>2.66</c:v>
                </c:pt>
                <c:pt idx="11">
                  <c:v>2.65</c:v>
                </c:pt>
                <c:pt idx="12">
                  <c:v>2.83</c:v>
                </c:pt>
                <c:pt idx="13">
                  <c:v>2.87</c:v>
                </c:pt>
              </c:numCache>
            </c:numRef>
          </c:val>
          <c:smooth val="0"/>
        </c:ser>
        <c:ser>
          <c:idx val="3"/>
          <c:order val="3"/>
          <c:tx>
            <c:v>LEASING OUTROS BENS </c:v>
          </c:tx>
          <c:spPr>
            <a:ln>
              <a:solidFill>
                <a:schemeClr val="accent4">
                  <a:shade val="95000"/>
                  <a:satMod val="105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478234124156056E-2"/>
                  <c:y val="1.5479432827676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5.5762995851584372E-3"/>
                  <c:y val="4.140479627291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90'!$O$9:$O$46</c:f>
              <c:numCache>
                <c:formatCode>0.00</c:formatCode>
                <c:ptCount val="14"/>
                <c:pt idx="0">
                  <c:v>2.79</c:v>
                </c:pt>
                <c:pt idx="1">
                  <c:v>2.0699999999999998</c:v>
                </c:pt>
                <c:pt idx="2">
                  <c:v>1.7</c:v>
                </c:pt>
                <c:pt idx="3">
                  <c:v>2.1</c:v>
                </c:pt>
                <c:pt idx="4">
                  <c:v>1.53</c:v>
                </c:pt>
                <c:pt idx="5">
                  <c:v>1.03</c:v>
                </c:pt>
                <c:pt idx="6">
                  <c:v>1.1399999999999999</c:v>
                </c:pt>
                <c:pt idx="7">
                  <c:v>1.07</c:v>
                </c:pt>
                <c:pt idx="8">
                  <c:v>1.24</c:v>
                </c:pt>
                <c:pt idx="9">
                  <c:v>0.84</c:v>
                </c:pt>
                <c:pt idx="10">
                  <c:v>0.57999999999999996</c:v>
                </c:pt>
                <c:pt idx="11">
                  <c:v>0.76</c:v>
                </c:pt>
                <c:pt idx="12">
                  <c:v>1</c:v>
                </c:pt>
                <c:pt idx="13">
                  <c:v>1.0900000000000001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41856"/>
        <c:axId val="151243392"/>
      </c:lineChart>
      <c:catAx>
        <c:axId val="151241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51243392"/>
        <c:crosses val="autoZero"/>
        <c:auto val="0"/>
        <c:lblAlgn val="ctr"/>
        <c:lblOffset val="100"/>
        <c:noMultiLvlLbl val="1"/>
      </c:catAx>
      <c:valAx>
        <c:axId val="15124339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512418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4.9999951664923201E-2"/>
          <c:y val="0.90819296223109225"/>
          <c:w val="0.86862515385323469"/>
          <c:h val="9.1807037768907709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39890848119841E-2"/>
          <c:y val="1.2836024128256157E-3"/>
          <c:w val="0.92430169283153685"/>
          <c:h val="0.71073925887050204"/>
        </c:manualLayout>
      </c:layout>
      <c:lineChart>
        <c:grouping val="standard"/>
        <c:varyColors val="0"/>
        <c:ser>
          <c:idx val="0"/>
          <c:order val="0"/>
          <c:tx>
            <c:v>TOTAL LEASING</c:v>
          </c:tx>
          <c:marker>
            <c:symbol val="none"/>
          </c:marker>
          <c:dLbls>
            <c:dLbl>
              <c:idx val="0"/>
              <c:layout>
                <c:manualLayout>
                  <c:x val="-4.5807915890470521E-2"/>
                  <c:y val="-3.14472387625480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4.1653925738874224E-3"/>
                  <c:y val="5.71958133950237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90'!$P$9:$P$46</c:f>
              <c:numCache>
                <c:formatCode>0.00</c:formatCode>
                <c:ptCount val="14"/>
                <c:pt idx="0">
                  <c:v>5.31</c:v>
                </c:pt>
                <c:pt idx="1">
                  <c:v>3.54</c:v>
                </c:pt>
                <c:pt idx="2">
                  <c:v>2.2200000000000002</c:v>
                </c:pt>
                <c:pt idx="3">
                  <c:v>2.06</c:v>
                </c:pt>
                <c:pt idx="4">
                  <c:v>1.77</c:v>
                </c:pt>
                <c:pt idx="5">
                  <c:v>1.44</c:v>
                </c:pt>
                <c:pt idx="6">
                  <c:v>1.57</c:v>
                </c:pt>
                <c:pt idx="7">
                  <c:v>1.47</c:v>
                </c:pt>
                <c:pt idx="8">
                  <c:v>1.48</c:v>
                </c:pt>
                <c:pt idx="9">
                  <c:v>1.56</c:v>
                </c:pt>
                <c:pt idx="10">
                  <c:v>1.54</c:v>
                </c:pt>
                <c:pt idx="11">
                  <c:v>1.5</c:v>
                </c:pt>
                <c:pt idx="12">
                  <c:v>1.5</c:v>
                </c:pt>
                <c:pt idx="13">
                  <c:v>1.68</c:v>
                </c:pt>
              </c:numCache>
            </c:numRef>
          </c:val>
          <c:smooth val="0"/>
        </c:ser>
        <c:ser>
          <c:idx val="1"/>
          <c:order val="1"/>
          <c:tx>
            <c:v>LEASING VEÍCULOS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3756028071448017E-2"/>
                  <c:y val="2.4743528228156759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2.784822367254699E-3"/>
                  <c:y val="-3.887539898939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4.894380129788072E-3"/>
                  <c:y val="-3.929272282631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90'!$Q$9:$Q$46</c:f>
              <c:numCache>
                <c:formatCode>0.00</c:formatCode>
                <c:ptCount val="14"/>
                <c:pt idx="0">
                  <c:v>5.81</c:v>
                </c:pt>
                <c:pt idx="1">
                  <c:v>3.81</c:v>
                </c:pt>
                <c:pt idx="2">
                  <c:v>2.2999999999999998</c:v>
                </c:pt>
                <c:pt idx="3">
                  <c:v>2.17</c:v>
                </c:pt>
                <c:pt idx="4">
                  <c:v>1.82</c:v>
                </c:pt>
                <c:pt idx="5">
                  <c:v>1.57</c:v>
                </c:pt>
                <c:pt idx="6">
                  <c:v>1.72</c:v>
                </c:pt>
                <c:pt idx="7">
                  <c:v>1.62</c:v>
                </c:pt>
                <c:pt idx="8">
                  <c:v>1.65</c:v>
                </c:pt>
                <c:pt idx="9">
                  <c:v>1.66</c:v>
                </c:pt>
                <c:pt idx="10">
                  <c:v>1.63</c:v>
                </c:pt>
                <c:pt idx="11">
                  <c:v>1.59</c:v>
                </c:pt>
                <c:pt idx="12">
                  <c:v>1.58</c:v>
                </c:pt>
                <c:pt idx="13">
                  <c:v>1.6</c:v>
                </c:pt>
              </c:numCache>
            </c:numRef>
          </c:val>
          <c:smooth val="0"/>
        </c:ser>
        <c:ser>
          <c:idx val="2"/>
          <c:order val="2"/>
          <c:tx>
            <c:v>TOTAL RECURSOS LIVRES</c:v>
          </c:tx>
          <c:spPr>
            <a:ln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4139653798338736E-2"/>
                  <c:y val="-1.6198082912246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2.7769511306892239E-3"/>
                  <c:y val="-2.2012573165806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90'!$I$9:$I$46</c:f>
              <c:numCache>
                <c:formatCode>0.00</c:formatCode>
                <c:ptCount val="14"/>
                <c:pt idx="0">
                  <c:v>6.1</c:v>
                </c:pt>
                <c:pt idx="1">
                  <c:v>6.05</c:v>
                </c:pt>
                <c:pt idx="2">
                  <c:v>5.25</c:v>
                </c:pt>
                <c:pt idx="3">
                  <c:v>5.08</c:v>
                </c:pt>
                <c:pt idx="4">
                  <c:v>4.97</c:v>
                </c:pt>
                <c:pt idx="5">
                  <c:v>4.8099999999999996</c:v>
                </c:pt>
                <c:pt idx="6">
                  <c:v>4.82</c:v>
                </c:pt>
                <c:pt idx="7">
                  <c:v>4.71</c:v>
                </c:pt>
                <c:pt idx="8">
                  <c:v>4.7300000000000004</c:v>
                </c:pt>
                <c:pt idx="9">
                  <c:v>4.74</c:v>
                </c:pt>
                <c:pt idx="10">
                  <c:v>4.82</c:v>
                </c:pt>
                <c:pt idx="11">
                  <c:v>4.8</c:v>
                </c:pt>
                <c:pt idx="12">
                  <c:v>4.8499999999999996</c:v>
                </c:pt>
                <c:pt idx="13">
                  <c:v>4.88</c:v>
                </c:pt>
              </c:numCache>
            </c:numRef>
          </c:val>
          <c:smooth val="0"/>
        </c:ser>
        <c:ser>
          <c:idx val="3"/>
          <c:order val="3"/>
          <c:tx>
            <c:v>LEASING OUTROS BENS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699310419623555E-2"/>
                  <c:y val="-6.2893066188019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-5.5696447345093981E-3"/>
                  <c:y val="2.267731607714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90'!$R$9:$R$46</c:f>
              <c:numCache>
                <c:formatCode>0.00</c:formatCode>
                <c:ptCount val="14"/>
                <c:pt idx="0">
                  <c:v>1.07</c:v>
                </c:pt>
                <c:pt idx="1">
                  <c:v>1.45</c:v>
                </c:pt>
                <c:pt idx="2">
                  <c:v>1.73</c:v>
                </c:pt>
                <c:pt idx="3">
                  <c:v>1.42</c:v>
                </c:pt>
                <c:pt idx="4">
                  <c:v>1.42</c:v>
                </c:pt>
                <c:pt idx="5">
                  <c:v>0.51</c:v>
                </c:pt>
                <c:pt idx="6">
                  <c:v>0.49</c:v>
                </c:pt>
                <c:pt idx="7">
                  <c:v>0.34</c:v>
                </c:pt>
                <c:pt idx="8">
                  <c:v>0.3</c:v>
                </c:pt>
                <c:pt idx="9">
                  <c:v>0.86</c:v>
                </c:pt>
                <c:pt idx="10">
                  <c:v>0.87</c:v>
                </c:pt>
                <c:pt idx="11">
                  <c:v>0.83</c:v>
                </c:pt>
                <c:pt idx="12">
                  <c:v>0.87</c:v>
                </c:pt>
                <c:pt idx="13">
                  <c:v>2.3199999999999998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395712"/>
        <c:axId val="151442560"/>
      </c:lineChart>
      <c:catAx>
        <c:axId val="1513957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51442560"/>
        <c:crosses val="autoZero"/>
        <c:auto val="0"/>
        <c:lblAlgn val="ctr"/>
        <c:lblOffset val="100"/>
        <c:noMultiLvlLbl val="1"/>
      </c:catAx>
      <c:valAx>
        <c:axId val="15144256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513957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4.9999989067121539E-2"/>
          <c:y val="0.92478311177558759"/>
          <c:w val="0.87361887679542471"/>
          <c:h val="7.2072234915011413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891590058764872E-2"/>
          <c:y val="3.6575331958631184E-2"/>
          <c:w val="0.92579893191811247"/>
          <c:h val="0.72186197313571099"/>
        </c:manualLayout>
      </c:layout>
      <c:lineChart>
        <c:grouping val="standard"/>
        <c:varyColors val="0"/>
        <c:ser>
          <c:idx val="0"/>
          <c:order val="0"/>
          <c:tx>
            <c:v>RECURSOS LIVRES - PF</c:v>
          </c:tx>
          <c:spPr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2316009099435496E-2"/>
                  <c:y val="-8.40336134453781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-5.78398288449237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90'!$K$9:$K$46</c:f>
              <c:numCache>
                <c:formatCode>0.00</c:formatCode>
                <c:ptCount val="14"/>
                <c:pt idx="0">
                  <c:v>4.13</c:v>
                </c:pt>
                <c:pt idx="1">
                  <c:v>4.62</c:v>
                </c:pt>
                <c:pt idx="2">
                  <c:v>3.78</c:v>
                </c:pt>
                <c:pt idx="3">
                  <c:v>3.61</c:v>
                </c:pt>
                <c:pt idx="4">
                  <c:v>3.53</c:v>
                </c:pt>
                <c:pt idx="5">
                  <c:v>3.35</c:v>
                </c:pt>
                <c:pt idx="6">
                  <c:v>3.34</c:v>
                </c:pt>
                <c:pt idx="7">
                  <c:v>3.24</c:v>
                </c:pt>
                <c:pt idx="8">
                  <c:v>3.27</c:v>
                </c:pt>
                <c:pt idx="9">
                  <c:v>3.25</c:v>
                </c:pt>
                <c:pt idx="10">
                  <c:v>3.31</c:v>
                </c:pt>
                <c:pt idx="11">
                  <c:v>3.34</c:v>
                </c:pt>
                <c:pt idx="12">
                  <c:v>3.37</c:v>
                </c:pt>
                <c:pt idx="13">
                  <c:v>3.34</c:v>
                </c:pt>
              </c:numCache>
            </c:numRef>
          </c:val>
          <c:smooth val="0"/>
        </c:ser>
        <c:ser>
          <c:idx val="1"/>
          <c:order val="1"/>
          <c:tx>
            <c:v>RECURSOS LIVRES -PJ</c:v>
          </c:tx>
          <c:spPr>
            <a:ln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2316009099435496E-2"/>
                  <c:y val="1.680672268907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7.31290941573479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90'!$J$9:$J$46</c:f>
              <c:numCache>
                <c:formatCode>0.00</c:formatCode>
                <c:ptCount val="14"/>
                <c:pt idx="0">
                  <c:v>4.92</c:v>
                </c:pt>
                <c:pt idx="1">
                  <c:v>5.01</c:v>
                </c:pt>
                <c:pt idx="2">
                  <c:v>2.67</c:v>
                </c:pt>
                <c:pt idx="3">
                  <c:v>2.04</c:v>
                </c:pt>
                <c:pt idx="4">
                  <c:v>1.59</c:v>
                </c:pt>
                <c:pt idx="5">
                  <c:v>1.1200000000000001</c:v>
                </c:pt>
                <c:pt idx="6">
                  <c:v>1.1299999999999999</c:v>
                </c:pt>
                <c:pt idx="7">
                  <c:v>1.08</c:v>
                </c:pt>
                <c:pt idx="8">
                  <c:v>1.03</c:v>
                </c:pt>
                <c:pt idx="9">
                  <c:v>1.01</c:v>
                </c:pt>
                <c:pt idx="10">
                  <c:v>1.01</c:v>
                </c:pt>
                <c:pt idx="11">
                  <c:v>0.97</c:v>
                </c:pt>
                <c:pt idx="12">
                  <c:v>0.95</c:v>
                </c:pt>
                <c:pt idx="13">
                  <c:v>0.95</c:v>
                </c:pt>
              </c:numCache>
            </c:numRef>
          </c:val>
          <c:smooth val="0"/>
        </c:ser>
        <c:ser>
          <c:idx val="2"/>
          <c:order val="2"/>
          <c:tx>
            <c:v>LEASING - PJ</c:v>
          </c:tx>
          <c:spPr>
            <a:ln w="47625"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2316009099435496E-2"/>
                  <c:y val="-8.40336134453781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0"/>
                  <c:y val="1.4914243102162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90'!$N$9:$N$46</c:f>
              <c:numCache>
                <c:formatCode>0.00</c:formatCode>
                <c:ptCount val="14"/>
                <c:pt idx="0">
                  <c:v>3.44</c:v>
                </c:pt>
                <c:pt idx="1">
                  <c:v>3.57</c:v>
                </c:pt>
                <c:pt idx="2">
                  <c:v>2</c:v>
                </c:pt>
                <c:pt idx="3">
                  <c:v>1.1200000000000001</c:v>
                </c:pt>
                <c:pt idx="4">
                  <c:v>1.17</c:v>
                </c:pt>
                <c:pt idx="5">
                  <c:v>2.94</c:v>
                </c:pt>
                <c:pt idx="6">
                  <c:v>3.03</c:v>
                </c:pt>
                <c:pt idx="7">
                  <c:v>1.17</c:v>
                </c:pt>
                <c:pt idx="8">
                  <c:v>0.83</c:v>
                </c:pt>
                <c:pt idx="9">
                  <c:v>0.84</c:v>
                </c:pt>
                <c:pt idx="10">
                  <c:v>0.6</c:v>
                </c:pt>
                <c:pt idx="11">
                  <c:v>0.57999999999999996</c:v>
                </c:pt>
                <c:pt idx="12">
                  <c:v>0.66</c:v>
                </c:pt>
                <c:pt idx="13">
                  <c:v>2.36</c:v>
                </c:pt>
              </c:numCache>
            </c:numRef>
          </c:val>
          <c:smooth val="0"/>
        </c:ser>
        <c:ser>
          <c:idx val="3"/>
          <c:order val="3"/>
          <c:tx>
            <c:v>LEASING - PF</c:v>
          </c:tx>
          <c:spPr>
            <a:ln>
              <a:solidFill>
                <a:schemeClr val="accent2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417742603005183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1.2586024755871627E-3"/>
                  <c:y val="-7.01162354705661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'11 - INAD SUPERIOR 90'!$C$9:$C$46</c:f>
              <c:numCache>
                <c:formatCode>mmm\-yy</c:formatCode>
                <c:ptCount val="14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43191</c:v>
                </c:pt>
                <c:pt idx="4">
                  <c:v>43313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'11 - INAD SUPERIOR 90'!$Q$9:$Q$46</c:f>
              <c:numCache>
                <c:formatCode>0.00</c:formatCode>
                <c:ptCount val="14"/>
                <c:pt idx="0">
                  <c:v>5.81</c:v>
                </c:pt>
                <c:pt idx="1">
                  <c:v>3.81</c:v>
                </c:pt>
                <c:pt idx="2">
                  <c:v>2.2999999999999998</c:v>
                </c:pt>
                <c:pt idx="3">
                  <c:v>2.17</c:v>
                </c:pt>
                <c:pt idx="4">
                  <c:v>1.82</c:v>
                </c:pt>
                <c:pt idx="5">
                  <c:v>1.57</c:v>
                </c:pt>
                <c:pt idx="6">
                  <c:v>1.72</c:v>
                </c:pt>
                <c:pt idx="7">
                  <c:v>1.62</c:v>
                </c:pt>
                <c:pt idx="8">
                  <c:v>1.65</c:v>
                </c:pt>
                <c:pt idx="9">
                  <c:v>1.66</c:v>
                </c:pt>
                <c:pt idx="10">
                  <c:v>1.63</c:v>
                </c:pt>
                <c:pt idx="11">
                  <c:v>1.59</c:v>
                </c:pt>
                <c:pt idx="12">
                  <c:v>1.58</c:v>
                </c:pt>
                <c:pt idx="13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15776"/>
        <c:axId val="152317312"/>
      </c:lineChart>
      <c:catAx>
        <c:axId val="152315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pt-BR"/>
          </a:p>
        </c:txPr>
        <c:crossAx val="152317312"/>
        <c:crosses val="autoZero"/>
        <c:auto val="0"/>
        <c:lblAlgn val="ctr"/>
        <c:lblOffset val="100"/>
        <c:noMultiLvlLbl val="1"/>
      </c:catAx>
      <c:valAx>
        <c:axId val="15231731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5231577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7.361186852297126E-2"/>
          <c:y val="0.93603983325613715"/>
          <c:w val="0.83219872007940243"/>
          <c:h val="6.3960166743862901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3478504576134E-2"/>
          <c:y val="8.9306281970228191E-2"/>
          <c:w val="0.9048096936926644"/>
          <c:h val="0.70507307639176686"/>
        </c:manualLayout>
      </c:layout>
      <c:lineChart>
        <c:grouping val="standard"/>
        <c:varyColors val="0"/>
        <c:ser>
          <c:idx val="0"/>
          <c:order val="0"/>
          <c:tx>
            <c:v>TOTAL DO CRÉDITO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1985887798582266E-2"/>
                  <c:y val="-1.9679483495220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1.7413207863774548E-2"/>
                  <c:y val="-2.456539647872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265A9A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'02 - Credito TP Negocio'!$F$79:$G$123</c:f>
              <c:multiLvlStrCache>
                <c:ptCount val="12"/>
                <c:lvl>
                  <c:pt idx="0">
                    <c:v>Dez</c:v>
                  </c:pt>
                  <c:pt idx="1">
                    <c:v>Dez</c:v>
                  </c:pt>
                  <c:pt idx="2">
                    <c:v>Dez</c:v>
                  </c:pt>
                  <c:pt idx="3">
                    <c:v>Dez</c:v>
                  </c:pt>
                  <c:pt idx="4">
                    <c:v>Jan</c:v>
                  </c:pt>
                  <c:pt idx="5">
                    <c:v>Fev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Mai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2019</c:v>
                  </c:pt>
                  <c:pt idx="6">
                    <c:v>2019</c:v>
                  </c:pt>
                  <c:pt idx="7">
                    <c:v>2019</c:v>
                  </c:pt>
                  <c:pt idx="8">
                    <c:v>2019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</c:lvl>
              </c:multiLvlStrCache>
            </c:multiLvlStrRef>
          </c:cat>
          <c:val>
            <c:numRef>
              <c:f>'02 - Credito TP Negocio'!$H$79:$H$123</c:f>
              <c:numCache>
                <c:formatCode>_-* #,##0_-;\-* #,##0_-;_-* "-"??_-;_-@_-</c:formatCode>
                <c:ptCount val="12"/>
                <c:pt idx="0">
                  <c:v>3216900</c:v>
                </c:pt>
                <c:pt idx="1">
                  <c:v>3106500</c:v>
                </c:pt>
                <c:pt idx="2">
                  <c:v>3090500</c:v>
                </c:pt>
                <c:pt idx="3">
                  <c:v>3261100</c:v>
                </c:pt>
                <c:pt idx="4">
                  <c:v>3232400</c:v>
                </c:pt>
                <c:pt idx="5">
                  <c:v>3241400</c:v>
                </c:pt>
                <c:pt idx="6">
                  <c:v>3267100</c:v>
                </c:pt>
                <c:pt idx="7">
                  <c:v>3267800</c:v>
                </c:pt>
                <c:pt idx="8">
                  <c:v>3286600</c:v>
                </c:pt>
                <c:pt idx="9">
                  <c:v>3296400</c:v>
                </c:pt>
                <c:pt idx="10">
                  <c:v>3290400</c:v>
                </c:pt>
                <c:pt idx="11">
                  <c:v>3325600</c:v>
                </c:pt>
              </c:numCache>
            </c:numRef>
          </c:val>
          <c:smooth val="0"/>
        </c:ser>
        <c:ser>
          <c:idx val="1"/>
          <c:order val="1"/>
          <c:tx>
            <c:v>CRÉDITO REC LIVRES</c:v>
          </c:tx>
          <c:spPr>
            <a:ln>
              <a:solidFill>
                <a:srgbClr val="6E558D">
                  <a:alpha val="91765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1985887798582266E-2"/>
                  <c:y val="-2.4551411000632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1.7368022221071817E-2"/>
                  <c:y val="-1.7269000134107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'02 - Credito TP Negocio'!$F$79:$G$123</c:f>
              <c:multiLvlStrCache>
                <c:ptCount val="12"/>
                <c:lvl>
                  <c:pt idx="0">
                    <c:v>Dez</c:v>
                  </c:pt>
                  <c:pt idx="1">
                    <c:v>Dez</c:v>
                  </c:pt>
                  <c:pt idx="2">
                    <c:v>Dez</c:v>
                  </c:pt>
                  <c:pt idx="3">
                    <c:v>Dez</c:v>
                  </c:pt>
                  <c:pt idx="4">
                    <c:v>Jan</c:v>
                  </c:pt>
                  <c:pt idx="5">
                    <c:v>Fev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Mai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2019</c:v>
                  </c:pt>
                  <c:pt idx="6">
                    <c:v>2019</c:v>
                  </c:pt>
                  <c:pt idx="7">
                    <c:v>2019</c:v>
                  </c:pt>
                  <c:pt idx="8">
                    <c:v>2019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</c:lvl>
              </c:multiLvlStrCache>
            </c:multiLvlStrRef>
          </c:cat>
          <c:val>
            <c:numRef>
              <c:f>'02 - Credito TP Negocio'!$I$79:$I$123</c:f>
              <c:numCache>
                <c:formatCode>_-* #,##0_-;\-* #,##0_-;_-* "-"??_-;_-@_-</c:formatCode>
                <c:ptCount val="12"/>
                <c:pt idx="0">
                  <c:v>1635100</c:v>
                </c:pt>
                <c:pt idx="1">
                  <c:v>1556500</c:v>
                </c:pt>
                <c:pt idx="2">
                  <c:v>1584700</c:v>
                </c:pt>
                <c:pt idx="3">
                  <c:v>1761100</c:v>
                </c:pt>
                <c:pt idx="4">
                  <c:v>1743800</c:v>
                </c:pt>
                <c:pt idx="5">
                  <c:v>1752300</c:v>
                </c:pt>
                <c:pt idx="6">
                  <c:v>1777200</c:v>
                </c:pt>
                <c:pt idx="7">
                  <c:v>1784300</c:v>
                </c:pt>
                <c:pt idx="8">
                  <c:v>1810700</c:v>
                </c:pt>
                <c:pt idx="9">
                  <c:v>1834400</c:v>
                </c:pt>
                <c:pt idx="10">
                  <c:v>1836700</c:v>
                </c:pt>
                <c:pt idx="11">
                  <c:v>1864700</c:v>
                </c:pt>
              </c:numCache>
            </c:numRef>
          </c:val>
          <c:smooth val="0"/>
        </c:ser>
        <c:ser>
          <c:idx val="2"/>
          <c:order val="2"/>
          <c:tx>
            <c:v>VEÍCULOS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4819864367204647E-2"/>
                  <c:y val="-2.4086383938849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5.9584800844000863E-3"/>
                  <c:y val="-1.2397072628695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'02 - Credito TP Negocio'!$F$79:$G$123</c:f>
              <c:multiLvlStrCache>
                <c:ptCount val="12"/>
                <c:lvl>
                  <c:pt idx="0">
                    <c:v>Dez</c:v>
                  </c:pt>
                  <c:pt idx="1">
                    <c:v>Dez</c:v>
                  </c:pt>
                  <c:pt idx="2">
                    <c:v>Dez</c:v>
                  </c:pt>
                  <c:pt idx="3">
                    <c:v>Dez</c:v>
                  </c:pt>
                  <c:pt idx="4">
                    <c:v>Jan</c:v>
                  </c:pt>
                  <c:pt idx="5">
                    <c:v>Fev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Mai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2019</c:v>
                  </c:pt>
                  <c:pt idx="6">
                    <c:v>2019</c:v>
                  </c:pt>
                  <c:pt idx="7">
                    <c:v>2019</c:v>
                  </c:pt>
                  <c:pt idx="8">
                    <c:v>2019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</c:lvl>
              </c:multiLvlStrCache>
            </c:multiLvlStrRef>
          </c:cat>
          <c:val>
            <c:numRef>
              <c:f>'02 - Credito TP Negocio'!$J$79:$J$123</c:f>
              <c:numCache>
                <c:formatCode>_-* #,##0_-;\-* #,##0_-;_-* "-"??_-;_-@_-</c:formatCode>
                <c:ptCount val="12"/>
                <c:pt idx="0">
                  <c:v>160753</c:v>
                </c:pt>
                <c:pt idx="1">
                  <c:v>143553</c:v>
                </c:pt>
                <c:pt idx="2">
                  <c:v>149872</c:v>
                </c:pt>
                <c:pt idx="3">
                  <c:v>170287</c:v>
                </c:pt>
                <c:pt idx="4">
                  <c:v>172914</c:v>
                </c:pt>
                <c:pt idx="5">
                  <c:v>174985</c:v>
                </c:pt>
                <c:pt idx="6">
                  <c:v>176714</c:v>
                </c:pt>
                <c:pt idx="7">
                  <c:v>179000</c:v>
                </c:pt>
                <c:pt idx="8">
                  <c:v>181634</c:v>
                </c:pt>
                <c:pt idx="9">
                  <c:v>183859</c:v>
                </c:pt>
                <c:pt idx="10">
                  <c:v>185820</c:v>
                </c:pt>
                <c:pt idx="11">
                  <c:v>188721</c:v>
                </c:pt>
              </c:numCache>
            </c:numRef>
          </c:val>
          <c:smooth val="0"/>
        </c:ser>
        <c:ser>
          <c:idx val="4"/>
          <c:order val="3"/>
          <c:tx>
            <c:v>LEASING</c:v>
          </c:tx>
          <c:spPr>
            <a:ln w="155575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9152134368936196E-2"/>
                  <c:y val="-1.6756826449325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1.0317621430081818E-16"/>
                  <c:y val="-1.401050788091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4.711467915292874E-3"/>
                  <c:y val="-1.2157978427878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layout>
                <c:manualLayout>
                  <c:x val="-2.7816957662900835E-2"/>
                  <c:y val="-1.9464720194647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'02 - Credito TP Negocio'!$F$79:$G$123</c:f>
              <c:multiLvlStrCache>
                <c:ptCount val="12"/>
                <c:lvl>
                  <c:pt idx="0">
                    <c:v>Dez</c:v>
                  </c:pt>
                  <c:pt idx="1">
                    <c:v>Dez</c:v>
                  </c:pt>
                  <c:pt idx="2">
                    <c:v>Dez</c:v>
                  </c:pt>
                  <c:pt idx="3">
                    <c:v>Dez</c:v>
                  </c:pt>
                  <c:pt idx="4">
                    <c:v>Jan</c:v>
                  </c:pt>
                  <c:pt idx="5">
                    <c:v>Fev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Mai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2019</c:v>
                  </c:pt>
                  <c:pt idx="6">
                    <c:v>2019</c:v>
                  </c:pt>
                  <c:pt idx="7">
                    <c:v>2019</c:v>
                  </c:pt>
                  <c:pt idx="8">
                    <c:v>2019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</c:lvl>
              </c:multiLvlStrCache>
            </c:multiLvlStrRef>
          </c:cat>
          <c:val>
            <c:numRef>
              <c:f>'02 - Credito TP Negocio'!$L$79:$L$123</c:f>
              <c:numCache>
                <c:formatCode>_-* #,##0_-;\-* #,##0_-;_-* "-"??_-;_-@_-</c:formatCode>
                <c:ptCount val="12"/>
                <c:pt idx="0">
                  <c:v>2090</c:v>
                </c:pt>
                <c:pt idx="1">
                  <c:v>1461</c:v>
                </c:pt>
                <c:pt idx="2">
                  <c:v>1116</c:v>
                </c:pt>
                <c:pt idx="3">
                  <c:v>1006</c:v>
                </c:pt>
                <c:pt idx="4">
                  <c:v>1009</c:v>
                </c:pt>
                <c:pt idx="5">
                  <c:v>1011</c:v>
                </c:pt>
                <c:pt idx="6">
                  <c:v>1038</c:v>
                </c:pt>
                <c:pt idx="7">
                  <c:v>1048</c:v>
                </c:pt>
                <c:pt idx="8">
                  <c:v>1067</c:v>
                </c:pt>
                <c:pt idx="9">
                  <c:v>1084</c:v>
                </c:pt>
                <c:pt idx="10">
                  <c:v>1118</c:v>
                </c:pt>
                <c:pt idx="11">
                  <c:v>1116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61088"/>
        <c:axId val="92840704"/>
      </c:lineChart>
      <c:catAx>
        <c:axId val="9276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928407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2840704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one"/>
        <c:crossAx val="927610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aseline="0">
                <a:solidFill>
                  <a:srgbClr val="2C69B2"/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accent4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aseline="0">
                <a:solidFill>
                  <a:schemeClr val="accent3">
                    <a:lumMod val="50000"/>
                  </a:schemeClr>
                </a:solidFill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400" baseline="0">
                <a:solidFill>
                  <a:srgbClr val="A50021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1856422564527329"/>
          <c:y val="0.94891449095178892"/>
          <c:w val="0.78837633370166138"/>
          <c:h val="5.1085509048211082E-2"/>
        </c:manualLayout>
      </c:layout>
      <c:overlay val="0"/>
      <c:txPr>
        <a:bodyPr/>
        <a:lstStyle/>
        <a:p>
          <a:pPr>
            <a:defRPr sz="1400" baseline="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b="1" baseline="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96080739370595E-2"/>
          <c:y val="6.1041607717250965E-2"/>
          <c:w val="0.91000910383159506"/>
          <c:h val="0.73124530437412794"/>
        </c:manualLayout>
      </c:layout>
      <c:lineChart>
        <c:grouping val="standard"/>
        <c:varyColors val="0"/>
        <c:ser>
          <c:idx val="0"/>
          <c:order val="0"/>
          <c:tx>
            <c:strRef>
              <c:f>'03 - Participação Cred - PIB'!$C$3:$C$5</c:f>
              <c:strCache>
                <c:ptCount val="1"/>
                <c:pt idx="0">
                  <c:v>PIB</c:v>
                </c:pt>
              </c:strCache>
            </c:strRef>
          </c:tx>
          <c:marker>
            <c:symbol val="none"/>
          </c:marker>
          <c:cat>
            <c:numRef>
              <c:f>'03 - Participação Cred - PIB'!$B$45:$B$89</c:f>
              <c:numCache>
                <c:formatCode>mmm\-yy</c:formatCode>
                <c:ptCount val="12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</c:numCache>
            </c:numRef>
          </c:cat>
          <c:val>
            <c:numRef>
              <c:f>'03 - Participação Cred - PIB'!$C$6:$C$30</c:f>
            </c:numRef>
          </c:val>
          <c:smooth val="0"/>
        </c:ser>
        <c:ser>
          <c:idx val="2"/>
          <c:order val="1"/>
          <c:tx>
            <c:v>CRÉDITO TOTAL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886080326917052E-2"/>
                  <c:y val="-1.7059001453814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'03 - Participação Cred - PIB'!$B$45:$B$89</c:f>
              <c:numCache>
                <c:formatCode>mmm\-yy</c:formatCode>
                <c:ptCount val="12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</c:numCache>
            </c:numRef>
          </c:cat>
          <c:val>
            <c:numRef>
              <c:f>'03 - Participação Cred - PIB'!$D$45:$D$89</c:f>
              <c:numCache>
                <c:formatCode>0.00</c:formatCode>
                <c:ptCount val="12"/>
                <c:pt idx="0">
                  <c:v>54.250197478881056</c:v>
                </c:pt>
                <c:pt idx="1">
                  <c:v>49.300735757737151</c:v>
                </c:pt>
                <c:pt idx="2">
                  <c:v>47.133252055607628</c:v>
                </c:pt>
                <c:pt idx="3">
                  <c:v>47.443235712764384</c:v>
                </c:pt>
                <c:pt idx="4">
                  <c:v>47.118977166596139</c:v>
                </c:pt>
                <c:pt idx="5">
                  <c:v>47.024463050093665</c:v>
                </c:pt>
                <c:pt idx="6">
                  <c:v>47.139899059929036</c:v>
                </c:pt>
                <c:pt idx="7">
                  <c:v>47.002717349091618</c:v>
                </c:pt>
                <c:pt idx="8">
                  <c:v>47.18269793555239</c:v>
                </c:pt>
                <c:pt idx="9">
                  <c:v>47.163305448932746</c:v>
                </c:pt>
                <c:pt idx="10">
                  <c:v>46.893585024836327</c:v>
                </c:pt>
                <c:pt idx="11">
                  <c:v>47.230840591368299</c:v>
                </c:pt>
              </c:numCache>
            </c:numRef>
          </c:val>
          <c:smooth val="0"/>
        </c:ser>
        <c:ser>
          <c:idx val="4"/>
          <c:order val="2"/>
          <c:tx>
            <c:v>CRÉDITO LIVRE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0572316328613398E-2"/>
                  <c:y val="-1.8711211284463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2FB1C3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'03 - Participação Cred - PIB'!$B$45:$B$89</c:f>
              <c:numCache>
                <c:formatCode>mmm\-yy</c:formatCode>
                <c:ptCount val="12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</c:numCache>
            </c:numRef>
          </c:cat>
          <c:val>
            <c:numRef>
              <c:f>'03 - Participação Cred - PIB'!$E$45:$E$89</c:f>
              <c:numCache>
                <c:formatCode>0.00</c:formatCode>
                <c:ptCount val="12"/>
                <c:pt idx="0">
                  <c:v>27.5</c:v>
                </c:pt>
                <c:pt idx="1">
                  <c:v>24.700000000000003</c:v>
                </c:pt>
                <c:pt idx="2">
                  <c:v>24.2</c:v>
                </c:pt>
                <c:pt idx="3">
                  <c:v>25.6</c:v>
                </c:pt>
                <c:pt idx="4">
                  <c:v>25.5</c:v>
                </c:pt>
                <c:pt idx="5">
                  <c:v>25.5</c:v>
                </c:pt>
                <c:pt idx="6">
                  <c:v>25.6</c:v>
                </c:pt>
                <c:pt idx="7">
                  <c:v>25.7</c:v>
                </c:pt>
                <c:pt idx="8">
                  <c:v>26</c:v>
                </c:pt>
                <c:pt idx="9">
                  <c:v>26.200000000000003</c:v>
                </c:pt>
                <c:pt idx="10">
                  <c:v>26.2</c:v>
                </c:pt>
                <c:pt idx="11">
                  <c:v>26.4</c:v>
                </c:pt>
              </c:numCache>
            </c:numRef>
          </c:val>
          <c:smooth val="0"/>
        </c:ser>
        <c:ser>
          <c:idx val="1"/>
          <c:order val="3"/>
          <c:tx>
            <c:v>CRÉDITO LIVRE -PF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820993040110582E-2"/>
                  <c:y val="1.32176786451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829367962511144E-2"/>
                  <c:y val="-1.817430813713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>
                    <a:solidFill>
                      <a:srgbClr val="A5002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'03 - Participação Cred - PIB'!$B$45:$B$89</c:f>
              <c:numCache>
                <c:formatCode>mmm\-yy</c:formatCode>
                <c:ptCount val="12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</c:numCache>
            </c:numRef>
          </c:cat>
          <c:val>
            <c:numRef>
              <c:f>'03 - Participação Cred - PIB'!$F$45:$F$89</c:f>
              <c:numCache>
                <c:formatCode>0.0_)\ </c:formatCode>
                <c:ptCount val="12"/>
                <c:pt idx="0">
                  <c:v>13.5</c:v>
                </c:pt>
                <c:pt idx="1">
                  <c:v>12.8</c:v>
                </c:pt>
                <c:pt idx="2">
                  <c:v>13</c:v>
                </c:pt>
                <c:pt idx="3">
                  <c:v>13.8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14.2</c:v>
                </c:pt>
                <c:pt idx="8">
                  <c:v>14.4</c:v>
                </c:pt>
                <c:pt idx="9">
                  <c:v>14.4</c:v>
                </c:pt>
                <c:pt idx="10">
                  <c:v>14.6</c:v>
                </c:pt>
                <c:pt idx="11">
                  <c:v>14.7</c:v>
                </c:pt>
              </c:numCache>
            </c:numRef>
          </c:val>
          <c:smooth val="0"/>
        </c:ser>
        <c:ser>
          <c:idx val="3"/>
          <c:order val="4"/>
          <c:tx>
            <c:v>CRÉDITO LIVRE - PJ</c:v>
          </c:tx>
          <c:spPr>
            <a:ln w="57150" cap="rnd" cmpd="sng">
              <a:prstDash val="sysDash"/>
              <a:headEnd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3053488881203854E-2"/>
                  <c:y val="-1.669148233794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2.9454577758600449E-2"/>
                  <c:y val="2.7918183089567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'03 - Participação Cred - PIB'!$B$45:$B$89</c:f>
              <c:numCache>
                <c:formatCode>mmm\-yy</c:formatCode>
                <c:ptCount val="12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</c:numCache>
            </c:numRef>
          </c:cat>
          <c:val>
            <c:numRef>
              <c:f>'03 - Participação Cred - PIB'!$G$45:$G$89</c:f>
              <c:numCache>
                <c:formatCode>0.0_)\ </c:formatCode>
                <c:ptCount val="12"/>
                <c:pt idx="0">
                  <c:v>14</c:v>
                </c:pt>
                <c:pt idx="1">
                  <c:v>11.9</c:v>
                </c:pt>
                <c:pt idx="2">
                  <c:v>11.2</c:v>
                </c:pt>
                <c:pt idx="3">
                  <c:v>11.8</c:v>
                </c:pt>
                <c:pt idx="4">
                  <c:v>11.5</c:v>
                </c:pt>
                <c:pt idx="5">
                  <c:v>11.5</c:v>
                </c:pt>
                <c:pt idx="6">
                  <c:v>11.6</c:v>
                </c:pt>
                <c:pt idx="7">
                  <c:v>11.5</c:v>
                </c:pt>
                <c:pt idx="8">
                  <c:v>11.6</c:v>
                </c:pt>
                <c:pt idx="9">
                  <c:v>11.8</c:v>
                </c:pt>
                <c:pt idx="10">
                  <c:v>11.6</c:v>
                </c:pt>
                <c:pt idx="11">
                  <c:v>11.7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08928"/>
        <c:axId val="92949888"/>
      </c:lineChart>
      <c:catAx>
        <c:axId val="92908928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92949888"/>
        <c:crosses val="autoZero"/>
        <c:auto val="0"/>
        <c:lblAlgn val="ctr"/>
        <c:lblOffset val="100"/>
        <c:noMultiLvlLbl val="1"/>
      </c:catAx>
      <c:valAx>
        <c:axId val="9294988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929089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rgbClr val="2FB1C3"/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rgbClr val="A50021"/>
                </a:solidFill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accent4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037762767288414"/>
          <c:y val="0.94332451937931561"/>
          <c:w val="0.79212387514060745"/>
          <c:h val="5.4259741695856789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698888010746E-2"/>
          <c:y val="2.9304029304029304E-3"/>
          <c:w val="0.87735484283976695"/>
          <c:h val="0.71018722659667544"/>
        </c:manualLayout>
      </c:layout>
      <c:lineChart>
        <c:grouping val="standard"/>
        <c:varyColors val="0"/>
        <c:ser>
          <c:idx val="0"/>
          <c:order val="0"/>
          <c:tx>
            <c:strRef>
              <c:f>'04- Participação do leasing PIB'!$C$3:$C$5</c:f>
              <c:strCache>
                <c:ptCount val="1"/>
                <c:pt idx="0">
                  <c:v>PIB</c:v>
                </c:pt>
              </c:strCache>
            </c:strRef>
          </c:tx>
          <c:marker>
            <c:symbol val="none"/>
          </c:marker>
          <c:cat>
            <c:strRef>
              <c:f>'04- Participação do leasing PIB'!$A$62:$G$106</c:f>
              <c:strCache>
                <c:ptCount val="12"/>
                <c:pt idx="0">
                  <c:v>dez/15</c:v>
                </c:pt>
                <c:pt idx="1">
                  <c:v>dez/16</c:v>
                </c:pt>
                <c:pt idx="2">
                  <c:v>dez/17</c:v>
                </c:pt>
                <c:pt idx="3">
                  <c:v>dez/18</c:v>
                </c:pt>
                <c:pt idx="4">
                  <c:v>jan/19</c:v>
                </c:pt>
                <c:pt idx="5">
                  <c:v>fev/19</c:v>
                </c:pt>
                <c:pt idx="6">
                  <c:v>mar/19</c:v>
                </c:pt>
                <c:pt idx="7">
                  <c:v>abr/19</c:v>
                </c:pt>
                <c:pt idx="8">
                  <c:v>mai/19</c:v>
                </c:pt>
                <c:pt idx="9">
                  <c:v>jun/19</c:v>
                </c:pt>
                <c:pt idx="10">
                  <c:v>jul/19</c:v>
                </c:pt>
                <c:pt idx="11">
                  <c:v>ago/19</c:v>
                </c:pt>
              </c:strCache>
            </c:strRef>
          </c:cat>
          <c:val>
            <c:numRef>
              <c:f>'04- Participação do leasing PIB'!$C$6:$C$31</c:f>
            </c:numRef>
          </c:val>
          <c:smooth val="0"/>
        </c:ser>
        <c:ser>
          <c:idx val="2"/>
          <c:order val="1"/>
          <c:tx>
            <c:strRef>
              <c:f>'04- Participação do leasing PIB'!$D$3:$D$5</c:f>
              <c:strCache>
                <c:ptCount val="1"/>
                <c:pt idx="0">
                  <c:v>Participação do credito total</c:v>
                </c:pt>
              </c:strCache>
            </c:strRef>
          </c:tx>
          <c:marker>
            <c:symbol val="none"/>
          </c:marker>
          <c:cat>
            <c:strRef>
              <c:f>'04- Participação do leasing PIB'!$A$62:$G$106</c:f>
              <c:strCache>
                <c:ptCount val="12"/>
                <c:pt idx="0">
                  <c:v>dez/15</c:v>
                </c:pt>
                <c:pt idx="1">
                  <c:v>dez/16</c:v>
                </c:pt>
                <c:pt idx="2">
                  <c:v>dez/17</c:v>
                </c:pt>
                <c:pt idx="3">
                  <c:v>dez/18</c:v>
                </c:pt>
                <c:pt idx="4">
                  <c:v>jan/19</c:v>
                </c:pt>
                <c:pt idx="5">
                  <c:v>fev/19</c:v>
                </c:pt>
                <c:pt idx="6">
                  <c:v>mar/19</c:v>
                </c:pt>
                <c:pt idx="7">
                  <c:v>abr/19</c:v>
                </c:pt>
                <c:pt idx="8">
                  <c:v>mai/19</c:v>
                </c:pt>
                <c:pt idx="9">
                  <c:v>jun/19</c:v>
                </c:pt>
                <c:pt idx="10">
                  <c:v>jul/19</c:v>
                </c:pt>
                <c:pt idx="11">
                  <c:v>ago/19</c:v>
                </c:pt>
              </c:strCache>
            </c:strRef>
          </c:cat>
          <c:val>
            <c:numRef>
              <c:f>'04- Participação do leasing PIB'!$D$6:$D$31</c:f>
            </c:numRef>
          </c:val>
          <c:smooth val="0"/>
        </c:ser>
        <c:ser>
          <c:idx val="4"/>
          <c:order val="2"/>
          <c:tx>
            <c:strRef>
              <c:f>'04- Participação do leasing PIB'!$E$3:$E$5</c:f>
              <c:strCache>
                <c:ptCount val="1"/>
                <c:pt idx="0">
                  <c:v>Participação do credito referencial/Total </c:v>
                </c:pt>
              </c:strCache>
            </c:strRef>
          </c:tx>
          <c:marker>
            <c:symbol val="none"/>
          </c:marker>
          <c:cat>
            <c:strRef>
              <c:f>'04- Participação do leasing PIB'!$A$62:$G$106</c:f>
              <c:strCache>
                <c:ptCount val="12"/>
                <c:pt idx="0">
                  <c:v>dez/15</c:v>
                </c:pt>
                <c:pt idx="1">
                  <c:v>dez/16</c:v>
                </c:pt>
                <c:pt idx="2">
                  <c:v>dez/17</c:v>
                </c:pt>
                <c:pt idx="3">
                  <c:v>dez/18</c:v>
                </c:pt>
                <c:pt idx="4">
                  <c:v>jan/19</c:v>
                </c:pt>
                <c:pt idx="5">
                  <c:v>fev/19</c:v>
                </c:pt>
                <c:pt idx="6">
                  <c:v>mar/19</c:v>
                </c:pt>
                <c:pt idx="7">
                  <c:v>abr/19</c:v>
                </c:pt>
                <c:pt idx="8">
                  <c:v>mai/19</c:v>
                </c:pt>
                <c:pt idx="9">
                  <c:v>jun/19</c:v>
                </c:pt>
                <c:pt idx="10">
                  <c:v>jul/19</c:v>
                </c:pt>
                <c:pt idx="11">
                  <c:v>ago/19</c:v>
                </c:pt>
              </c:strCache>
            </c:strRef>
          </c:cat>
          <c:val>
            <c:numRef>
              <c:f>'04- Participação do leasing PIB'!$E$6:$E$31</c:f>
            </c:numRef>
          </c:val>
          <c:smooth val="0"/>
        </c:ser>
        <c:ser>
          <c:idx val="1"/>
          <c:order val="3"/>
          <c:tx>
            <c:strRef>
              <c:f>'04- Participação do leasing PIB'!$F$3:$F$5</c:f>
              <c:strCache>
                <c:ptCount val="1"/>
                <c:pt idx="0">
                  <c:v>Participação do credito referencial/PF</c:v>
                </c:pt>
              </c:strCache>
            </c:strRef>
          </c:tx>
          <c:marker>
            <c:symbol val="none"/>
          </c:marker>
          <c:cat>
            <c:strRef>
              <c:f>'04- Participação do leasing PIB'!$A$62:$G$106</c:f>
              <c:strCache>
                <c:ptCount val="12"/>
                <c:pt idx="0">
                  <c:v>dez/15</c:v>
                </c:pt>
                <c:pt idx="1">
                  <c:v>dez/16</c:v>
                </c:pt>
                <c:pt idx="2">
                  <c:v>dez/17</c:v>
                </c:pt>
                <c:pt idx="3">
                  <c:v>dez/18</c:v>
                </c:pt>
                <c:pt idx="4">
                  <c:v>jan/19</c:v>
                </c:pt>
                <c:pt idx="5">
                  <c:v>fev/19</c:v>
                </c:pt>
                <c:pt idx="6">
                  <c:v>mar/19</c:v>
                </c:pt>
                <c:pt idx="7">
                  <c:v>abr/19</c:v>
                </c:pt>
                <c:pt idx="8">
                  <c:v>mai/19</c:v>
                </c:pt>
                <c:pt idx="9">
                  <c:v>jun/19</c:v>
                </c:pt>
                <c:pt idx="10">
                  <c:v>jul/19</c:v>
                </c:pt>
                <c:pt idx="11">
                  <c:v>ago/19</c:v>
                </c:pt>
              </c:strCache>
            </c:strRef>
          </c:cat>
          <c:val>
            <c:numRef>
              <c:f>'04- Participação do leasing PIB'!$F$6:$F$31</c:f>
            </c:numRef>
          </c:val>
          <c:smooth val="0"/>
        </c:ser>
        <c:ser>
          <c:idx val="3"/>
          <c:order val="4"/>
          <c:tx>
            <c:strRef>
              <c:f>'04- Participação do leasing PIB'!$G$3:$G$5</c:f>
              <c:strCache>
                <c:ptCount val="1"/>
                <c:pt idx="0">
                  <c:v>Participação do credito referencial/PJ</c:v>
                </c:pt>
              </c:strCache>
            </c:strRef>
          </c:tx>
          <c:marker>
            <c:symbol val="none"/>
          </c:marker>
          <c:cat>
            <c:strRef>
              <c:f>'04- Participação do leasing PIB'!$A$62:$G$106</c:f>
              <c:strCache>
                <c:ptCount val="12"/>
                <c:pt idx="0">
                  <c:v>dez/15</c:v>
                </c:pt>
                <c:pt idx="1">
                  <c:v>dez/16</c:v>
                </c:pt>
                <c:pt idx="2">
                  <c:v>dez/17</c:v>
                </c:pt>
                <c:pt idx="3">
                  <c:v>dez/18</c:v>
                </c:pt>
                <c:pt idx="4">
                  <c:v>jan/19</c:v>
                </c:pt>
                <c:pt idx="5">
                  <c:v>fev/19</c:v>
                </c:pt>
                <c:pt idx="6">
                  <c:v>mar/19</c:v>
                </c:pt>
                <c:pt idx="7">
                  <c:v>abr/19</c:v>
                </c:pt>
                <c:pt idx="8">
                  <c:v>mai/19</c:v>
                </c:pt>
                <c:pt idx="9">
                  <c:v>jun/19</c:v>
                </c:pt>
                <c:pt idx="10">
                  <c:v>jul/19</c:v>
                </c:pt>
                <c:pt idx="11">
                  <c:v>ago/19</c:v>
                </c:pt>
              </c:strCache>
            </c:strRef>
          </c:cat>
          <c:val>
            <c:numRef>
              <c:f>'04- Participação do leasing PIB'!$G$6:$G$31</c:f>
            </c:numRef>
          </c:val>
          <c:smooth val="0"/>
        </c:ser>
        <c:ser>
          <c:idx val="5"/>
          <c:order val="5"/>
          <c:tx>
            <c:v>LEASING TOTAL</c:v>
          </c:tx>
          <c:spPr>
            <a:ln w="66675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246165569254215E-2"/>
                  <c:y val="-2.707275977456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1.1522633744855846E-2"/>
                  <c:y val="-2.538071065989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'04- Participação do leasing PIB'!$A$62:$G$106</c:f>
              <c:strCache>
                <c:ptCount val="12"/>
                <c:pt idx="0">
                  <c:v>dez/15</c:v>
                </c:pt>
                <c:pt idx="1">
                  <c:v>dez/16</c:v>
                </c:pt>
                <c:pt idx="2">
                  <c:v>dez/17</c:v>
                </c:pt>
                <c:pt idx="3">
                  <c:v>dez/18</c:v>
                </c:pt>
                <c:pt idx="4">
                  <c:v>jan/19</c:v>
                </c:pt>
                <c:pt idx="5">
                  <c:v>fev/19</c:v>
                </c:pt>
                <c:pt idx="6">
                  <c:v>mar/19</c:v>
                </c:pt>
                <c:pt idx="7">
                  <c:v>abr/19</c:v>
                </c:pt>
                <c:pt idx="8">
                  <c:v>mai/19</c:v>
                </c:pt>
                <c:pt idx="9">
                  <c:v>jun/19</c:v>
                </c:pt>
                <c:pt idx="10">
                  <c:v>jul/19</c:v>
                </c:pt>
                <c:pt idx="11">
                  <c:v>ago/19</c:v>
                </c:pt>
              </c:strCache>
            </c:strRef>
          </c:cat>
          <c:val>
            <c:numRef>
              <c:f>'04- Participação do leasing PIB'!$L$62:$L$106</c:f>
              <c:numCache>
                <c:formatCode>_(* #,##0.00_);_(* \(#,##0.00\);_(* "-"??_);_(@_)</c:formatCode>
                <c:ptCount val="12"/>
                <c:pt idx="0">
                  <c:v>0.30115950964526655</c:v>
                </c:pt>
                <c:pt idx="1">
                  <c:v>0.2329108636666829</c:v>
                </c:pt>
                <c:pt idx="2">
                  <c:v>0.19243726725049573</c:v>
                </c:pt>
                <c:pt idx="3">
                  <c:v>0.16736284800823081</c:v>
                </c:pt>
                <c:pt idx="4">
                  <c:v>0.17910867233200306</c:v>
                </c:pt>
                <c:pt idx="5">
                  <c:v>0.17773082520722447</c:v>
                </c:pt>
                <c:pt idx="6">
                  <c:v>0.17760246626325074</c:v>
                </c:pt>
                <c:pt idx="7">
                  <c:v>0.17760865225123426</c:v>
                </c:pt>
                <c:pt idx="8">
                  <c:v>0.1832697382843248</c:v>
                </c:pt>
                <c:pt idx="9">
                  <c:v>0.18363700565375918</c:v>
                </c:pt>
                <c:pt idx="10">
                  <c:v>0.18475821670981585</c:v>
                </c:pt>
                <c:pt idx="11">
                  <c:v>0.18525351355358674</c:v>
                </c:pt>
              </c:numCache>
            </c:numRef>
          </c:val>
          <c:smooth val="0"/>
        </c:ser>
        <c:ser>
          <c:idx val="6"/>
          <c:order val="6"/>
          <c:tx>
            <c:v>LEASING - PF</c:v>
          </c:tx>
          <c:spPr>
            <a:ln w="66675">
              <a:solidFill>
                <a:schemeClr val="accent5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4567901234567912E-2"/>
                  <c:y val="-2.8764805414551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9949B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'04- Participação do leasing PIB'!$A$62:$G$106</c:f>
              <c:strCache>
                <c:ptCount val="12"/>
                <c:pt idx="0">
                  <c:v>dez/15</c:v>
                </c:pt>
                <c:pt idx="1">
                  <c:v>dez/16</c:v>
                </c:pt>
                <c:pt idx="2">
                  <c:v>dez/17</c:v>
                </c:pt>
                <c:pt idx="3">
                  <c:v>dez/18</c:v>
                </c:pt>
                <c:pt idx="4">
                  <c:v>jan/19</c:v>
                </c:pt>
                <c:pt idx="5">
                  <c:v>fev/19</c:v>
                </c:pt>
                <c:pt idx="6">
                  <c:v>mar/19</c:v>
                </c:pt>
                <c:pt idx="7">
                  <c:v>abr/19</c:v>
                </c:pt>
                <c:pt idx="8">
                  <c:v>mai/19</c:v>
                </c:pt>
                <c:pt idx="9">
                  <c:v>jun/19</c:v>
                </c:pt>
                <c:pt idx="10">
                  <c:v>jul/19</c:v>
                </c:pt>
                <c:pt idx="11">
                  <c:v>ago/19</c:v>
                </c:pt>
              </c:strCache>
            </c:strRef>
          </c:cat>
          <c:val>
            <c:numRef>
              <c:f>'04- Participação do leasing PIB'!$N$62:$N$106</c:f>
              <c:numCache>
                <c:formatCode>_(* #,##0.00_);_(* \(#,##0.00\);_(* "-"??_);_(@_)</c:formatCode>
                <c:ptCount val="12"/>
                <c:pt idx="0">
                  <c:v>3.5246017200056393E-2</c:v>
                </c:pt>
                <c:pt idx="1">
                  <c:v>2.3186343132803468E-2</c:v>
                </c:pt>
                <c:pt idx="2">
                  <c:v>1.7020129200471804E-2</c:v>
                </c:pt>
                <c:pt idx="3">
                  <c:v>1.4635520262194036E-2</c:v>
                </c:pt>
                <c:pt idx="4">
                  <c:v>1.4708281141286817E-2</c:v>
                </c:pt>
                <c:pt idx="5">
                  <c:v>1.466703651004032E-2</c:v>
                </c:pt>
                <c:pt idx="6">
                  <c:v>1.4976956696827873E-2</c:v>
                </c:pt>
                <c:pt idx="7">
                  <c:v>1.5074009358543368E-2</c:v>
                </c:pt>
                <c:pt idx="8">
                  <c:v>1.531793911557062E-2</c:v>
                </c:pt>
                <c:pt idx="9">
                  <c:v>1.5509350535931044E-2</c:v>
                </c:pt>
                <c:pt idx="10">
                  <c:v>1.593332970391655E-2</c:v>
                </c:pt>
                <c:pt idx="11">
                  <c:v>1.5849656633379547E-2</c:v>
                </c:pt>
              </c:numCache>
            </c:numRef>
          </c:val>
          <c:smooth val="0"/>
        </c:ser>
        <c:ser>
          <c:idx val="7"/>
          <c:order val="7"/>
          <c:tx>
            <c:v>LEASING -PJ</c:v>
          </c:tx>
          <c:spPr>
            <a:ln w="66675" cmpd="sng">
              <a:solidFill>
                <a:schemeClr val="accent4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4444444444444446E-2"/>
                  <c:y val="-2.030456852791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'04- Participação do leasing PIB'!$A$62:$G$106</c:f>
              <c:strCache>
                <c:ptCount val="12"/>
                <c:pt idx="0">
                  <c:v>dez/15</c:v>
                </c:pt>
                <c:pt idx="1">
                  <c:v>dez/16</c:v>
                </c:pt>
                <c:pt idx="2">
                  <c:v>dez/17</c:v>
                </c:pt>
                <c:pt idx="3">
                  <c:v>dez/18</c:v>
                </c:pt>
                <c:pt idx="4">
                  <c:v>jan/19</c:v>
                </c:pt>
                <c:pt idx="5">
                  <c:v>fev/19</c:v>
                </c:pt>
                <c:pt idx="6">
                  <c:v>mar/19</c:v>
                </c:pt>
                <c:pt idx="7">
                  <c:v>abr/19</c:v>
                </c:pt>
                <c:pt idx="8">
                  <c:v>mai/19</c:v>
                </c:pt>
                <c:pt idx="9">
                  <c:v>jun/19</c:v>
                </c:pt>
                <c:pt idx="10">
                  <c:v>jul/19</c:v>
                </c:pt>
                <c:pt idx="11">
                  <c:v>ago/19</c:v>
                </c:pt>
              </c:strCache>
            </c:strRef>
          </c:cat>
          <c:val>
            <c:numRef>
              <c:f>'04- Participação do leasing PIB'!$M$62:$M$106</c:f>
              <c:numCache>
                <c:formatCode>_(* #,##0.00_);_(* \(#,##0.00\);_(* "-"??_);_(@_)</c:formatCode>
                <c:ptCount val="12"/>
                <c:pt idx="0">
                  <c:v>0.26591349244521012</c:v>
                </c:pt>
                <c:pt idx="1">
                  <c:v>0.20972452053387944</c:v>
                </c:pt>
                <c:pt idx="2">
                  <c:v>0.17541713805002393</c:v>
                </c:pt>
                <c:pt idx="3">
                  <c:v>0.15272732774603676</c:v>
                </c:pt>
                <c:pt idx="4">
                  <c:v>0.16440039119071626</c:v>
                </c:pt>
                <c:pt idx="5">
                  <c:v>0.16306378869718416</c:v>
                </c:pt>
                <c:pt idx="6">
                  <c:v>0.16262550956642288</c:v>
                </c:pt>
                <c:pt idx="7">
                  <c:v>0.1625346428926909</c:v>
                </c:pt>
                <c:pt idx="8">
                  <c:v>0.16795179916875416</c:v>
                </c:pt>
                <c:pt idx="9">
                  <c:v>0.16812765511782815</c:v>
                </c:pt>
                <c:pt idx="10">
                  <c:v>0.16882488700589932</c:v>
                </c:pt>
                <c:pt idx="11">
                  <c:v>0.16940385692020721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37920"/>
        <c:axId val="93176576"/>
      </c:lineChart>
      <c:catAx>
        <c:axId val="93137920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176576"/>
        <c:crosses val="autoZero"/>
        <c:auto val="1"/>
        <c:lblAlgn val="ctr"/>
        <c:lblOffset val="100"/>
        <c:noMultiLvlLbl val="1"/>
      </c:catAx>
      <c:valAx>
        <c:axId val="9317657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one"/>
        <c:crossAx val="9313792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2FB1C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layout>
        <c:manualLayout>
          <c:xMode val="edge"/>
          <c:yMode val="edge"/>
          <c:x val="7.2900881186377761E-2"/>
          <c:y val="0.91302187226596676"/>
          <c:w val="0.89178054356108716"/>
          <c:h val="8.6978127734033239E-2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88088883270581E-2"/>
          <c:y val="7.763713080168777E-2"/>
          <c:w val="0.84615776174659485"/>
          <c:h val="0.63392539983170515"/>
        </c:manualLayout>
      </c:layout>
      <c:lineChart>
        <c:grouping val="standard"/>
        <c:varyColors val="0"/>
        <c:ser>
          <c:idx val="3"/>
          <c:order val="0"/>
          <c:tx>
            <c:v>CRÉDITO TOTAL</c:v>
          </c:tx>
          <c:spPr>
            <a:ln w="666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-2.7068167877203446E-3"/>
                  <c:y val="-2.8211582425421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'05 - Base 100'!$A$130:$B$257</c:f>
              <c:multiLvlStrCache>
                <c:ptCount val="20"/>
                <c:lvl>
                  <c:pt idx="0">
                    <c:v>Jan</c:v>
                  </c:pt>
                  <c:pt idx="1">
                    <c:v>Jul</c:v>
                  </c:pt>
                  <c:pt idx="2">
                    <c:v>Dez</c:v>
                  </c:pt>
                  <c:pt idx="3">
                    <c:v>Jan</c:v>
                  </c:pt>
                  <c:pt idx="4">
                    <c:v>Jul</c:v>
                  </c:pt>
                  <c:pt idx="5">
                    <c:v>Dez</c:v>
                  </c:pt>
                  <c:pt idx="6">
                    <c:v>Jan</c:v>
                  </c:pt>
                  <c:pt idx="7">
                    <c:v>Jul</c:v>
                  </c:pt>
                  <c:pt idx="8">
                    <c:v>Dez</c:v>
                  </c:pt>
                  <c:pt idx="9">
                    <c:v>Jan</c:v>
                  </c:pt>
                  <c:pt idx="10">
                    <c:v>Jul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</c:lvl>
                <c:lvl>
                  <c:pt idx="0">
                    <c:v>2009</c:v>
                  </c:pt>
                  <c:pt idx="3">
                    <c:v>2016</c:v>
                  </c:pt>
                  <c:pt idx="6">
                    <c:v>2017</c:v>
                  </c:pt>
                  <c:pt idx="9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'05 - Base 100'!$P$130:$P$257</c:f>
              <c:numCache>
                <c:formatCode>_(* #,##0.0_);_(* \(#,##0.0\);_(* "-"??_);_(@_)</c:formatCode>
                <c:ptCount val="20"/>
                <c:pt idx="0">
                  <c:v>100</c:v>
                </c:pt>
                <c:pt idx="1">
                  <c:v>106.30175950361348</c:v>
                </c:pt>
                <c:pt idx="2">
                  <c:v>115.04303459056081</c:v>
                </c:pt>
                <c:pt idx="3">
                  <c:v>260.23088521431083</c:v>
                </c:pt>
                <c:pt idx="4">
                  <c:v>253.43065328010343</c:v>
                </c:pt>
                <c:pt idx="5">
                  <c:v>252.69043664611672</c:v>
                </c:pt>
                <c:pt idx="6">
                  <c:v>250.01426881554946</c:v>
                </c:pt>
                <c:pt idx="7">
                  <c:v>249.05442746598433</c:v>
                </c:pt>
                <c:pt idx="8">
                  <c:v>251.38895685009626</c:v>
                </c:pt>
                <c:pt idx="9">
                  <c:v>249.55061663821721</c:v>
                </c:pt>
                <c:pt idx="10">
                  <c:v>254.19527266026554</c:v>
                </c:pt>
                <c:pt idx="11">
                  <c:v>265.26598517516538</c:v>
                </c:pt>
                <c:pt idx="12">
                  <c:v>262.93145579105351</c:v>
                </c:pt>
                <c:pt idx="13">
                  <c:v>263.66353817631506</c:v>
                </c:pt>
                <c:pt idx="14">
                  <c:v>265.75404009867304</c:v>
                </c:pt>
                <c:pt idx="15">
                  <c:v>265.81097983974894</c:v>
                </c:pt>
                <c:pt idx="16">
                  <c:v>267.34021860007311</c:v>
                </c:pt>
                <c:pt idx="17">
                  <c:v>268.13737497513569</c:v>
                </c:pt>
                <c:pt idx="18">
                  <c:v>267.64932005162797</c:v>
                </c:pt>
                <c:pt idx="19">
                  <c:v>270.5125756028732</c:v>
                </c:pt>
              </c:numCache>
            </c:numRef>
          </c:val>
          <c:smooth val="0"/>
        </c:ser>
        <c:ser>
          <c:idx val="5"/>
          <c:order val="1"/>
          <c:tx>
            <c:v>LEASING TOTAL </c:v>
          </c:tx>
          <c:spPr>
            <a:ln w="666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5363543185140876E-2"/>
                  <c:y val="-7.7646240788409966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layout>
                <c:manualLayout>
                  <c:x val="-1.2957152098930285E-3"/>
                  <c:y val="3.223889466646857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layout>
                <c:manualLayout>
                  <c:x val="-2.7068167877203446E-3"/>
                  <c:y val="2.8624759931809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'05 - Base 100'!$A$130:$B$257</c:f>
              <c:multiLvlStrCache>
                <c:ptCount val="20"/>
                <c:lvl>
                  <c:pt idx="0">
                    <c:v>Jan</c:v>
                  </c:pt>
                  <c:pt idx="1">
                    <c:v>Jul</c:v>
                  </c:pt>
                  <c:pt idx="2">
                    <c:v>Dez</c:v>
                  </c:pt>
                  <c:pt idx="3">
                    <c:v>Jan</c:v>
                  </c:pt>
                  <c:pt idx="4">
                    <c:v>Jul</c:v>
                  </c:pt>
                  <c:pt idx="5">
                    <c:v>Dez</c:v>
                  </c:pt>
                  <c:pt idx="6">
                    <c:v>Jan</c:v>
                  </c:pt>
                  <c:pt idx="7">
                    <c:v>Jul</c:v>
                  </c:pt>
                  <c:pt idx="8">
                    <c:v>Dez</c:v>
                  </c:pt>
                  <c:pt idx="9">
                    <c:v>Jan</c:v>
                  </c:pt>
                  <c:pt idx="10">
                    <c:v>Jul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</c:lvl>
                <c:lvl>
                  <c:pt idx="0">
                    <c:v>2009</c:v>
                  </c:pt>
                  <c:pt idx="3">
                    <c:v>2016</c:v>
                  </c:pt>
                  <c:pt idx="6">
                    <c:v>2017</c:v>
                  </c:pt>
                  <c:pt idx="9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'05 - Base 100'!$W$130:$W$257</c:f>
              <c:numCache>
                <c:formatCode>_(* #,##0.0_);_(* \(#,##0.0\);_(* "-"??_);_(@_)</c:formatCode>
                <c:ptCount val="20"/>
                <c:pt idx="0">
                  <c:v>100</c:v>
                </c:pt>
                <c:pt idx="1">
                  <c:v>101.34854321579216</c:v>
                </c:pt>
                <c:pt idx="2">
                  <c:v>99.380518823284419</c:v>
                </c:pt>
                <c:pt idx="3">
                  <c:v>15.531522140144981</c:v>
                </c:pt>
                <c:pt idx="4">
                  <c:v>13.658004626145726</c:v>
                </c:pt>
                <c:pt idx="5">
                  <c:v>12.98806945463064</c:v>
                </c:pt>
                <c:pt idx="6">
                  <c:v>12.639384570116844</c:v>
                </c:pt>
                <c:pt idx="7">
                  <c:v>11.582710072377065</c:v>
                </c:pt>
                <c:pt idx="8">
                  <c:v>11.166766174606797</c:v>
                </c:pt>
                <c:pt idx="9">
                  <c:v>10.949059368539809</c:v>
                </c:pt>
                <c:pt idx="10">
                  <c:v>10.295053963322308</c:v>
                </c:pt>
                <c:pt idx="11">
                  <c:v>10.18089063818962</c:v>
                </c:pt>
                <c:pt idx="12">
                  <c:v>10.87383547213455</c:v>
                </c:pt>
                <c:pt idx="13">
                  <c:v>10.841975939539381</c:v>
                </c:pt>
                <c:pt idx="14">
                  <c:v>10.893305186498266</c:v>
                </c:pt>
                <c:pt idx="15">
                  <c:v>10.927819680143033</c:v>
                </c:pt>
                <c:pt idx="16">
                  <c:v>11.29774425305361</c:v>
                </c:pt>
                <c:pt idx="17">
                  <c:v>11.358808357194352</c:v>
                </c:pt>
                <c:pt idx="18">
                  <c:v>11.472971682327042</c:v>
                </c:pt>
                <c:pt idx="19">
                  <c:v>11.543770643649641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49216"/>
        <c:axId val="93573888"/>
      </c:lineChart>
      <c:catAx>
        <c:axId val="9344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pt-BR"/>
          </a:p>
        </c:txPr>
        <c:crossAx val="93573888"/>
        <c:crosses val="autoZero"/>
        <c:auto val="0"/>
        <c:lblAlgn val="ctr"/>
        <c:lblOffset val="100"/>
        <c:tickMarkSkip val="10"/>
        <c:noMultiLvlLbl val="0"/>
      </c:catAx>
      <c:valAx>
        <c:axId val="93573888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93449216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baseline="0">
                <a:solidFill>
                  <a:schemeClr val="accent4">
                    <a:lumMod val="50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 baseline="0">
                <a:solidFill>
                  <a:schemeClr val="accent6">
                    <a:lumMod val="50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9131438009501148"/>
          <c:y val="0.93736176066459087"/>
          <c:w val="0.43952423392558793"/>
          <c:h val="5.6348982320606152E-2"/>
        </c:manualLayout>
      </c:layout>
      <c:overlay val="0"/>
      <c:txPr>
        <a:bodyPr/>
        <a:lstStyle/>
        <a:p>
          <a:pPr>
            <a:defRPr sz="1400" b="1" baseline="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13936559159184E-2"/>
          <c:y val="6.696424880946017E-2"/>
          <c:w val="0.88319561261704138"/>
          <c:h val="0.62612609969859501"/>
        </c:manualLayout>
      </c:layout>
      <c:lineChart>
        <c:grouping val="standard"/>
        <c:varyColors val="0"/>
        <c:ser>
          <c:idx val="5"/>
          <c:order val="0"/>
          <c:tx>
            <c:v>LEASING TOTAL</c:v>
          </c:tx>
          <c:spPr>
            <a:ln w="666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"/>
                  <c:y val="-6.99912510936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'05 - Base 100'!$A$130:$B$257</c:f>
              <c:multiLvlStrCache>
                <c:ptCount val="20"/>
                <c:lvl>
                  <c:pt idx="0">
                    <c:v>Jan</c:v>
                  </c:pt>
                  <c:pt idx="1">
                    <c:v>Jul</c:v>
                  </c:pt>
                  <c:pt idx="2">
                    <c:v>Dez</c:v>
                  </c:pt>
                  <c:pt idx="3">
                    <c:v>Jan</c:v>
                  </c:pt>
                  <c:pt idx="4">
                    <c:v>Jul</c:v>
                  </c:pt>
                  <c:pt idx="5">
                    <c:v>Dez</c:v>
                  </c:pt>
                  <c:pt idx="6">
                    <c:v>Jan</c:v>
                  </c:pt>
                  <c:pt idx="7">
                    <c:v>Jul</c:v>
                  </c:pt>
                  <c:pt idx="8">
                    <c:v>Dez</c:v>
                  </c:pt>
                  <c:pt idx="9">
                    <c:v>Jan</c:v>
                  </c:pt>
                  <c:pt idx="10">
                    <c:v>Jul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</c:lvl>
                <c:lvl>
                  <c:pt idx="0">
                    <c:v>2009</c:v>
                  </c:pt>
                  <c:pt idx="3">
                    <c:v>2016</c:v>
                  </c:pt>
                  <c:pt idx="6">
                    <c:v>2017</c:v>
                  </c:pt>
                  <c:pt idx="9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'05 - Base 100'!$W$130:$W$257</c:f>
              <c:numCache>
                <c:formatCode>_(* #,##0.0_);_(* \(#,##0.0\);_(* "-"??_);_(@_)</c:formatCode>
                <c:ptCount val="20"/>
                <c:pt idx="0">
                  <c:v>100</c:v>
                </c:pt>
                <c:pt idx="1">
                  <c:v>101.34854321579216</c:v>
                </c:pt>
                <c:pt idx="2">
                  <c:v>99.380518823284419</c:v>
                </c:pt>
                <c:pt idx="3">
                  <c:v>15.531522140144981</c:v>
                </c:pt>
                <c:pt idx="4">
                  <c:v>13.658004626145726</c:v>
                </c:pt>
                <c:pt idx="5">
                  <c:v>12.98806945463064</c:v>
                </c:pt>
                <c:pt idx="6">
                  <c:v>12.639384570116844</c:v>
                </c:pt>
                <c:pt idx="7">
                  <c:v>11.582710072377065</c:v>
                </c:pt>
                <c:pt idx="8">
                  <c:v>11.166766174606797</c:v>
                </c:pt>
                <c:pt idx="9">
                  <c:v>10.949059368539809</c:v>
                </c:pt>
                <c:pt idx="10">
                  <c:v>10.295053963322308</c:v>
                </c:pt>
                <c:pt idx="11">
                  <c:v>10.18089063818962</c:v>
                </c:pt>
                <c:pt idx="12">
                  <c:v>10.87383547213455</c:v>
                </c:pt>
                <c:pt idx="13">
                  <c:v>10.841975939539381</c:v>
                </c:pt>
                <c:pt idx="14">
                  <c:v>10.893305186498266</c:v>
                </c:pt>
                <c:pt idx="15">
                  <c:v>10.927819680143033</c:v>
                </c:pt>
                <c:pt idx="16">
                  <c:v>11.29774425305361</c:v>
                </c:pt>
                <c:pt idx="17">
                  <c:v>11.358808357194352</c:v>
                </c:pt>
                <c:pt idx="18">
                  <c:v>11.472971682327042</c:v>
                </c:pt>
                <c:pt idx="19">
                  <c:v>11.543770643649641</c:v>
                </c:pt>
              </c:numCache>
            </c:numRef>
          </c:val>
          <c:smooth val="0"/>
        </c:ser>
        <c:ser>
          <c:idx val="0"/>
          <c:order val="1"/>
          <c:tx>
            <c:v>LEASING - PF</c:v>
          </c:tx>
          <c:spPr>
            <a:ln w="666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3.8610030784659191E-3"/>
                  <c:y val="-6.99912510936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rgbClr val="2C69B2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'05 - Base 100'!$A$130:$B$257</c:f>
              <c:multiLvlStrCache>
                <c:ptCount val="20"/>
                <c:lvl>
                  <c:pt idx="0">
                    <c:v>Jan</c:v>
                  </c:pt>
                  <c:pt idx="1">
                    <c:v>Jul</c:v>
                  </c:pt>
                  <c:pt idx="2">
                    <c:v>Dez</c:v>
                  </c:pt>
                  <c:pt idx="3">
                    <c:v>Jan</c:v>
                  </c:pt>
                  <c:pt idx="4">
                    <c:v>Jul</c:v>
                  </c:pt>
                  <c:pt idx="5">
                    <c:v>Dez</c:v>
                  </c:pt>
                  <c:pt idx="6">
                    <c:v>Jan</c:v>
                  </c:pt>
                  <c:pt idx="7">
                    <c:v>Jul</c:v>
                  </c:pt>
                  <c:pt idx="8">
                    <c:v>Dez</c:v>
                  </c:pt>
                  <c:pt idx="9">
                    <c:v>Jan</c:v>
                  </c:pt>
                  <c:pt idx="10">
                    <c:v>Jul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</c:lvl>
                <c:lvl>
                  <c:pt idx="0">
                    <c:v>2009</c:v>
                  </c:pt>
                  <c:pt idx="3">
                    <c:v>2016</c:v>
                  </c:pt>
                  <c:pt idx="6">
                    <c:v>2017</c:v>
                  </c:pt>
                  <c:pt idx="9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'05 - Base 100'!$S$130:$S$257</c:f>
              <c:numCache>
                <c:formatCode>_(* #,##0.0_);_(* \(#,##0.0\);_(* "-"??_);_(@_)</c:formatCode>
                <c:ptCount val="20"/>
                <c:pt idx="0">
                  <c:v>100</c:v>
                </c:pt>
                <c:pt idx="1">
                  <c:v>112.45778319433747</c:v>
                </c:pt>
                <c:pt idx="2">
                  <c:v>110.17954968604234</c:v>
                </c:pt>
                <c:pt idx="3">
                  <c:v>3.5587188612099649</c:v>
                </c:pt>
                <c:pt idx="4">
                  <c:v>2.9551322308282746</c:v>
                </c:pt>
                <c:pt idx="5">
                  <c:v>2.5486707138371365</c:v>
                </c:pt>
                <c:pt idx="6">
                  <c:v>2.4876142627869653</c:v>
                </c:pt>
                <c:pt idx="7">
                  <c:v>2.1265089665759547</c:v>
                </c:pt>
                <c:pt idx="8">
                  <c:v>1.9468285534854513</c:v>
                </c:pt>
                <c:pt idx="9">
                  <c:v>1.9084502128253438</c:v>
                </c:pt>
                <c:pt idx="10">
                  <c:v>1.6903914590747333</c:v>
                </c:pt>
                <c:pt idx="11">
                  <c:v>1.7549368501849143</c:v>
                </c:pt>
                <c:pt idx="12">
                  <c:v>1.7601702602749292</c:v>
                </c:pt>
                <c:pt idx="13">
                  <c:v>1.7636592003349389</c:v>
                </c:pt>
                <c:pt idx="14">
                  <c:v>1.8107598911450706</c:v>
                </c:pt>
                <c:pt idx="15">
                  <c:v>1.8282045914451197</c:v>
                </c:pt>
                <c:pt idx="16">
                  <c:v>1.8613495220152125</c:v>
                </c:pt>
                <c:pt idx="17">
                  <c:v>1.8910055125252958</c:v>
                </c:pt>
                <c:pt idx="18">
                  <c:v>1.9503174935454617</c:v>
                </c:pt>
                <c:pt idx="19">
                  <c:v>1.9468285534854519</c:v>
                </c:pt>
              </c:numCache>
            </c:numRef>
          </c:val>
          <c:smooth val="0"/>
        </c:ser>
        <c:ser>
          <c:idx val="1"/>
          <c:order val="2"/>
          <c:tx>
            <c:v>LEASING -PJ</c:v>
          </c:tx>
          <c:spPr>
            <a:ln w="666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2792523759423851E-2"/>
                  <c:y val="0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2870010261553063E-3"/>
                  <c:y val="-1.049868766404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rgbClr val="A5002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'05 - Base 100'!$A$130:$B$257</c:f>
              <c:multiLvlStrCache>
                <c:ptCount val="20"/>
                <c:lvl>
                  <c:pt idx="0">
                    <c:v>Jan</c:v>
                  </c:pt>
                  <c:pt idx="1">
                    <c:v>Jul</c:v>
                  </c:pt>
                  <c:pt idx="2">
                    <c:v>Dez</c:v>
                  </c:pt>
                  <c:pt idx="3">
                    <c:v>Jan</c:v>
                  </c:pt>
                  <c:pt idx="4">
                    <c:v>Jul</c:v>
                  </c:pt>
                  <c:pt idx="5">
                    <c:v>Dez</c:v>
                  </c:pt>
                  <c:pt idx="6">
                    <c:v>Jan</c:v>
                  </c:pt>
                  <c:pt idx="7">
                    <c:v>Jul</c:v>
                  </c:pt>
                  <c:pt idx="8">
                    <c:v>Dez</c:v>
                  </c:pt>
                  <c:pt idx="9">
                    <c:v>Jan</c:v>
                  </c:pt>
                  <c:pt idx="10">
                    <c:v>Jul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</c:lvl>
                <c:lvl>
                  <c:pt idx="0">
                    <c:v>2009</c:v>
                  </c:pt>
                  <c:pt idx="3">
                    <c:v>2016</c:v>
                  </c:pt>
                  <c:pt idx="6">
                    <c:v>2017</c:v>
                  </c:pt>
                  <c:pt idx="9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'05 - Base 100'!$U$130:$U$257</c:f>
              <c:numCache>
                <c:formatCode>_(* #,##0.0_);_(* \(#,##0.0\);_(* "-"??_);_(@_)</c:formatCode>
                <c:ptCount val="20"/>
                <c:pt idx="0">
                  <c:v>100</c:v>
                </c:pt>
                <c:pt idx="1">
                  <c:v>89.909651474539956</c:v>
                </c:pt>
                <c:pt idx="2">
                  <c:v>88.2610412363303</c:v>
                </c:pt>
                <c:pt idx="3">
                  <c:v>27.859602261876393</c:v>
                </c:pt>
                <c:pt idx="4">
                  <c:v>24.678470372399723</c:v>
                </c:pt>
                <c:pt idx="5">
                  <c:v>23.737243319838591</c:v>
                </c:pt>
                <c:pt idx="6">
                  <c:v>23.092395014744223</c:v>
                </c:pt>
                <c:pt idx="7">
                  <c:v>21.319511234442995</c:v>
                </c:pt>
                <c:pt idx="8">
                  <c:v>20.660293050683574</c:v>
                </c:pt>
                <c:pt idx="9">
                  <c:v>20.257936448062019</c:v>
                </c:pt>
                <c:pt idx="10">
                  <c:v>19.15504826051901</c:v>
                </c:pt>
                <c:pt idx="11">
                  <c:v>18.856873278219112</c:v>
                </c:pt>
                <c:pt idx="12">
                  <c:v>20.257936448062026</c:v>
                </c:pt>
                <c:pt idx="13">
                  <c:v>20.189679524403012</c:v>
                </c:pt>
                <c:pt idx="14">
                  <c:v>20.245362804230105</c:v>
                </c:pt>
                <c:pt idx="15">
                  <c:v>20.297453614390928</c:v>
                </c:pt>
                <c:pt idx="16">
                  <c:v>21.014151312810572</c:v>
                </c:pt>
                <c:pt idx="17">
                  <c:v>21.107555524133431</c:v>
                </c:pt>
                <c:pt idx="18">
                  <c:v>21.278197833280966</c:v>
                </c:pt>
                <c:pt idx="19">
                  <c:v>21.425489089597786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48672"/>
        <c:axId val="94750208"/>
      </c:lineChart>
      <c:catAx>
        <c:axId val="947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pt-BR"/>
          </a:p>
        </c:txPr>
        <c:crossAx val="94750208"/>
        <c:crosses val="autoZero"/>
        <c:auto val="0"/>
        <c:lblAlgn val="ctr"/>
        <c:lblOffset val="100"/>
        <c:noMultiLvlLbl val="0"/>
      </c:catAx>
      <c:valAx>
        <c:axId val="94750208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94748672"/>
        <c:crosses val="autoZero"/>
        <c:crossBetween val="between"/>
        <c:majorUnit val="20"/>
      </c:valAx>
      <c:spPr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A50021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8637710427201246"/>
          <c:y val="0.90601966092821085"/>
          <c:w val="0.58436261047401905"/>
          <c:h val="9.3950027900055799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643036161833156E-3"/>
          <c:y val="1.6137165910237016E-2"/>
          <c:w val="0.96849266022198355"/>
          <c:h val="0.89728900377619214"/>
        </c:manualLayout>
      </c:layout>
      <c:barChart>
        <c:barDir val="col"/>
        <c:grouping val="clustered"/>
        <c:varyColors val="0"/>
        <c:ser>
          <c:idx val="0"/>
          <c:order val="0"/>
          <c:tx>
            <c:v>TOTAL DO CRÉD SF</c:v>
          </c:tx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2017-12</c:v>
              </c:pt>
              <c:pt idx="1">
                <c:v>2018-12</c:v>
              </c:pt>
              <c:pt idx="2">
                <c:v>2019-08</c:v>
              </c:pt>
            </c:strLit>
          </c:cat>
          <c:val>
            <c:numRef>
              <c:f>('06 - Credito por tipo de Neg.'!$I$115,'06 - Credito por tipo de Neg.'!$I$127,'06 - Credito por tipo de Neg.'!$I$135)</c:f>
              <c:numCache>
                <c:formatCode>0.0%</c:formatCode>
                <c:ptCount val="3"/>
                <c:pt idx="0">
                  <c:v>-5.1504909061644844E-3</c:v>
                </c:pt>
                <c:pt idx="1">
                  <c:v>5.5201423717845088E-2</c:v>
                </c:pt>
                <c:pt idx="2">
                  <c:v>5.4072900158478543E-2</c:v>
                </c:pt>
              </c:numCache>
            </c:numRef>
          </c:val>
        </c:ser>
        <c:ser>
          <c:idx val="1"/>
          <c:order val="1"/>
          <c:tx>
            <c:v>VEÍCULOS PF</c:v>
          </c:tx>
          <c:spPr>
            <a:effectLst>
              <a:outerShdw dist="787400" sx="46000" sy="46000" rotWithShape="0">
                <a:srgbClr val="000000">
                  <a:alpha val="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4.8411497730711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415997812304064E-3"/>
                  <c:y val="-3.6534162427881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44795622351717E-4"/>
                  <c:y val="4.5263479735229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2017-12</c:v>
              </c:pt>
              <c:pt idx="1">
                <c:v>2018-12</c:v>
              </c:pt>
              <c:pt idx="2">
                <c:v>2019-08</c:v>
              </c:pt>
            </c:strLit>
          </c:cat>
          <c:val>
            <c:numRef>
              <c:f>('06 - Credito por tipo de Neg.'!$L$115,'06 - Credito por tipo de Neg.'!$L$127,'06 - Credito por tipo de Neg.'!$L$135)</c:f>
              <c:numCache>
                <c:formatCode>0.0%</c:formatCode>
                <c:ptCount val="3"/>
                <c:pt idx="0">
                  <c:v>4.4018585470174676E-2</c:v>
                </c:pt>
                <c:pt idx="1">
                  <c:v>0.1362162378563041</c:v>
                </c:pt>
                <c:pt idx="2">
                  <c:v>0.1716416057215937</c:v>
                </c:pt>
              </c:numCache>
            </c:numRef>
          </c:val>
        </c:ser>
        <c:ser>
          <c:idx val="2"/>
          <c:order val="2"/>
          <c:tx>
            <c:v>LEASING PF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2017-12</c:v>
              </c:pt>
              <c:pt idx="1">
                <c:v>2018-12</c:v>
              </c:pt>
              <c:pt idx="2">
                <c:v>2019-08</c:v>
              </c:pt>
            </c:strLit>
          </c:cat>
          <c:val>
            <c:numRef>
              <c:f>('06 - Credito por tipo de Neg.'!$O$115,'06 - Credito por tipo de Neg.'!$O$127,'06 - Credito por tipo de Neg.'!$O$135)</c:f>
              <c:numCache>
                <c:formatCode>0.0%</c:formatCode>
                <c:ptCount val="3"/>
                <c:pt idx="0">
                  <c:v>-0.23613963039014374</c:v>
                </c:pt>
                <c:pt idx="1">
                  <c:v>-9.8566308243727585E-2</c:v>
                </c:pt>
                <c:pt idx="2">
                  <c:v>0.1588785046728971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94938240"/>
        <c:axId val="94939776"/>
      </c:barChart>
      <c:catAx>
        <c:axId val="9493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t" anchorCtr="0"/>
          <a:lstStyle/>
          <a:p>
            <a:pPr>
              <a:defRPr sz="800" b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4939776"/>
        <c:crosses val="autoZero"/>
        <c:auto val="1"/>
        <c:lblAlgn val="ctr"/>
        <c:lblOffset val="100"/>
        <c:noMultiLvlLbl val="0"/>
      </c:catAx>
      <c:valAx>
        <c:axId val="949397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4938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ayout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141483942661904E-2"/>
          <c:y val="5.0007883290207097E-2"/>
          <c:w val="0.90675880431371558"/>
          <c:h val="0.71877041977291645"/>
        </c:manualLayout>
      </c:layout>
      <c:lineChart>
        <c:grouping val="standard"/>
        <c:varyColors val="0"/>
        <c:ser>
          <c:idx val="0"/>
          <c:order val="0"/>
          <c:tx>
            <c:v>TOTAL DAS OPERAÇÕES 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2C69B2"/>
                    </a:solidFill>
                  </a:defRPr>
                </a:pPr>
                <a:endParaRPr lang="pt-B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'07 - Novos Negócios 2014'!$C$13:$C$48</c:f>
              <c:numCache>
                <c:formatCode>mmm\-yy</c:formatCode>
                <c:ptCount val="12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</c:numCache>
            </c:numRef>
          </c:cat>
          <c:val>
            <c:numRef>
              <c:f>'07 - Novos Negócios 2014'!$D$13:$D$48</c:f>
              <c:numCache>
                <c:formatCode>#,##0</c:formatCode>
                <c:ptCount val="12"/>
                <c:pt idx="0">
                  <c:v>612</c:v>
                </c:pt>
                <c:pt idx="1">
                  <c:v>594</c:v>
                </c:pt>
                <c:pt idx="2">
                  <c:v>495</c:v>
                </c:pt>
                <c:pt idx="3">
                  <c:v>477</c:v>
                </c:pt>
                <c:pt idx="4">
                  <c:v>1282</c:v>
                </c:pt>
                <c:pt idx="5">
                  <c:v>392</c:v>
                </c:pt>
                <c:pt idx="6">
                  <c:v>494</c:v>
                </c:pt>
                <c:pt idx="7">
                  <c:v>546</c:v>
                </c:pt>
                <c:pt idx="8">
                  <c:v>763</c:v>
                </c:pt>
                <c:pt idx="9">
                  <c:v>474</c:v>
                </c:pt>
                <c:pt idx="10">
                  <c:v>724</c:v>
                </c:pt>
                <c:pt idx="11">
                  <c:v>511</c:v>
                </c:pt>
              </c:numCache>
            </c:numRef>
          </c:val>
          <c:smooth val="0"/>
        </c:ser>
        <c:ser>
          <c:idx val="1"/>
          <c:order val="1"/>
          <c:tx>
            <c:v>PESSOA FÍSICA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9647294890760888E-2"/>
                  <c:y val="-2.8416942581823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2.1038788091259055E-2"/>
                  <c:y val="-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'07 - Novos Negócios 2014'!$C$13:$C$48</c:f>
              <c:numCache>
                <c:formatCode>mmm\-yy</c:formatCode>
                <c:ptCount val="12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</c:numCache>
            </c:numRef>
          </c:cat>
          <c:val>
            <c:numRef>
              <c:f>'07 - Novos Negócios 2014'!$E$13:$E$48</c:f>
              <c:numCache>
                <c:formatCode>General</c:formatCode>
                <c:ptCount val="12"/>
                <c:pt idx="0">
                  <c:v>96</c:v>
                </c:pt>
                <c:pt idx="1">
                  <c:v>42</c:v>
                </c:pt>
                <c:pt idx="2">
                  <c:v>43</c:v>
                </c:pt>
                <c:pt idx="3">
                  <c:v>62</c:v>
                </c:pt>
                <c:pt idx="4">
                  <c:v>46</c:v>
                </c:pt>
                <c:pt idx="5">
                  <c:v>48</c:v>
                </c:pt>
                <c:pt idx="6">
                  <c:v>48</c:v>
                </c:pt>
                <c:pt idx="7">
                  <c:v>47</c:v>
                </c:pt>
                <c:pt idx="8">
                  <c:v>62</c:v>
                </c:pt>
                <c:pt idx="9">
                  <c:v>57</c:v>
                </c:pt>
                <c:pt idx="10">
                  <c:v>64</c:v>
                </c:pt>
                <c:pt idx="11">
                  <c:v>47</c:v>
                </c:pt>
              </c:numCache>
            </c:numRef>
          </c:val>
          <c:smooth val="0"/>
        </c:ser>
        <c:ser>
          <c:idx val="2"/>
          <c:order val="2"/>
          <c:tx>
            <c:v>PESSOA JURÍDICA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6811951066957867E-2"/>
                  <c:y val="1.4134275618374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'07 - Novos Negócios 2014'!$C$13:$C$48</c:f>
              <c:numCache>
                <c:formatCode>mmm\-yy</c:formatCode>
                <c:ptCount val="12"/>
                <c:pt idx="0">
                  <c:v>42339</c:v>
                </c:pt>
                <c:pt idx="1">
                  <c:v>42705</c:v>
                </c:pt>
                <c:pt idx="2">
                  <c:v>43070</c:v>
                </c:pt>
                <c:pt idx="3">
                  <c:v>43435</c:v>
                </c:pt>
                <c:pt idx="4">
                  <c:v>43466</c:v>
                </c:pt>
                <c:pt idx="5">
                  <c:v>43497</c:v>
                </c:pt>
                <c:pt idx="6">
                  <c:v>43525</c:v>
                </c:pt>
                <c:pt idx="7">
                  <c:v>43556</c:v>
                </c:pt>
                <c:pt idx="8">
                  <c:v>43586</c:v>
                </c:pt>
                <c:pt idx="9">
                  <c:v>43617</c:v>
                </c:pt>
                <c:pt idx="10">
                  <c:v>43647</c:v>
                </c:pt>
                <c:pt idx="11">
                  <c:v>43678</c:v>
                </c:pt>
              </c:numCache>
            </c:numRef>
          </c:cat>
          <c:val>
            <c:numRef>
              <c:f>'07 - Novos Negócios 2014'!$F$13:$F$48</c:f>
              <c:numCache>
                <c:formatCode>#,##0</c:formatCode>
                <c:ptCount val="12"/>
                <c:pt idx="0" formatCode="General">
                  <c:v>516</c:v>
                </c:pt>
                <c:pt idx="1">
                  <c:v>552</c:v>
                </c:pt>
                <c:pt idx="2">
                  <c:v>452</c:v>
                </c:pt>
                <c:pt idx="3">
                  <c:v>415</c:v>
                </c:pt>
                <c:pt idx="4">
                  <c:v>1236</c:v>
                </c:pt>
                <c:pt idx="5">
                  <c:v>344</c:v>
                </c:pt>
                <c:pt idx="6">
                  <c:v>446</c:v>
                </c:pt>
                <c:pt idx="7">
                  <c:v>499</c:v>
                </c:pt>
                <c:pt idx="8">
                  <c:v>701</c:v>
                </c:pt>
                <c:pt idx="9">
                  <c:v>417</c:v>
                </c:pt>
                <c:pt idx="10">
                  <c:v>660</c:v>
                </c:pt>
                <c:pt idx="11">
                  <c:v>464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96448"/>
        <c:axId val="83035648"/>
      </c:lineChart>
      <c:catAx>
        <c:axId val="82696448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pt-BR"/>
          </a:p>
        </c:txPr>
        <c:crossAx val="83035648"/>
        <c:crosses val="autoZero"/>
        <c:auto val="0"/>
        <c:lblAlgn val="ctr"/>
        <c:lblOffset val="100"/>
        <c:noMultiLvlLbl val="1"/>
      </c:catAx>
      <c:valAx>
        <c:axId val="830356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26964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0360566415710716"/>
          <c:y val="0.89771275264649564"/>
          <c:w val="0.80466667997009023"/>
          <c:h val="5.7662361741206189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0.12808</cdr:x>
      <cdr:y>0.01045</cdr:y>
    </cdr:from>
    <cdr:to>
      <cdr:x>0.88785</cdr:x>
      <cdr:y>0.09633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19097" y="47624"/>
          <a:ext cx="4819682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0.06314</cdr:x>
      <cdr:y>0.00436</cdr:y>
    </cdr:from>
    <cdr:to>
      <cdr:x>0.94671</cdr:x>
      <cdr:y>0.11558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18583" y="21872"/>
          <a:ext cx="7256418" cy="557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pt-BR" sz="14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0.00716</cdr:x>
      <cdr:y>0.91862</cdr:y>
    </cdr:from>
    <cdr:to>
      <cdr:x>0.42308</cdr:x>
      <cdr:y>0.98171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9154" y="4304929"/>
          <a:ext cx="4017072" cy="295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i="0"/>
        </a:p>
      </cdr:txBody>
    </cdr:sp>
  </cdr:relSizeAnchor>
  <cdr:relSizeAnchor xmlns:cdr="http://schemas.openxmlformats.org/drawingml/2006/chartDrawing">
    <cdr:from>
      <cdr:x>0.88363</cdr:x>
      <cdr:y>0.7378</cdr:y>
    </cdr:from>
    <cdr:to>
      <cdr:x>0.91032</cdr:x>
      <cdr:y>0.80894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8534401" y="3457552"/>
          <a:ext cx="257789" cy="333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0.12808</cdr:x>
      <cdr:y>0.01045</cdr:y>
    </cdr:from>
    <cdr:to>
      <cdr:x>0.88785</cdr:x>
      <cdr:y>0.09633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19097" y="47624"/>
          <a:ext cx="4819682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0.06314</cdr:x>
      <cdr:y>0.00436</cdr:y>
    </cdr:from>
    <cdr:to>
      <cdr:x>0.94671</cdr:x>
      <cdr:y>0.11558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18583" y="21872"/>
          <a:ext cx="7256418" cy="557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pt-BR" sz="14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0.1994</cdr:x>
      <cdr:y>0.15619</cdr:y>
    </cdr:from>
    <cdr:to>
      <cdr:x>0.30082</cdr:x>
      <cdr:y>0.41722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797655" y="5471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042D-D2E6-4180-A736-B8FF1A974A87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718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630"/>
            <a:ext cx="29718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D5AB-8158-40DC-AA09-F34E71AE9C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64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4875-7948-454F-92B1-F8B436E6628E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5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4947-B0EB-40C5-B8A5-0B5837284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51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173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B6B7-5F2D-4E6C-8610-8FA0B08BD5A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6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34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1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88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23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02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31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68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49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0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42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8B325-7988-4584-8FA9-3D958EE808C1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F407-A6FC-46F5-A389-CC7179D1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79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leasingabel.com.br/site/Site/php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singabel.org.br/site/Site/php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83567" y="620688"/>
            <a:ext cx="7776865" cy="5688632"/>
            <a:chOff x="611560" y="332656"/>
            <a:chExt cx="7128792" cy="5825678"/>
          </a:xfrm>
        </p:grpSpPr>
        <p:pic>
          <p:nvPicPr>
            <p:cNvPr id="5" name="Imagem 4" descr="http://www.leasingabel.com.br/site/Adm/userfiles/20111108025539.pdf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2" t="17470" r="20413" b="5571"/>
            <a:stretch/>
          </p:blipFill>
          <p:spPr>
            <a:xfrm>
              <a:off x="611560" y="332656"/>
              <a:ext cx="7128792" cy="5825678"/>
            </a:xfrm>
            <a:prstGeom prst="rect">
              <a:avLst/>
            </a:prstGeom>
          </p:spPr>
        </p:pic>
        <p:pic>
          <p:nvPicPr>
            <p:cNvPr id="1028" name="Picture 4" descr="http://www.leasingabel.com.br/site/Site/imagens/logo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0" y="5205834"/>
              <a:ext cx="16192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ixaDeTexto 3"/>
          <p:cNvSpPr txBox="1"/>
          <p:nvPr/>
        </p:nvSpPr>
        <p:spPr>
          <a:xfrm>
            <a:off x="3893777" y="2061434"/>
            <a:ext cx="4214523" cy="307777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Informações do Setor no Contexto do Crédito no Brasil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2447817"/>
            <a:ext cx="1152128" cy="307777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Agosto 2019</a:t>
            </a:r>
            <a:endParaRPr lang="pt-BR" sz="16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D639-15B3-45A2-858E-CC51A203B57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– Evolução de Novos Negócios – Valores em  Milhões R$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: ABEL – Associação Brasileira das Empresas de Leasing 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10</a:t>
            </a:fld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187567"/>
              </p:ext>
            </p:extLst>
          </p:nvPr>
        </p:nvGraphicFramePr>
        <p:xfrm>
          <a:off x="638175" y="1484784"/>
          <a:ext cx="786764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– Imobilizado de Arrendamento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88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: ABEL – Associação Brasileira das Empresas de Leasing 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11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111239"/>
              </p:ext>
            </p:extLst>
          </p:nvPr>
        </p:nvGraphicFramePr>
        <p:xfrm>
          <a:off x="272873" y="1098780"/>
          <a:ext cx="8691615" cy="478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Arrendamento a Receber por Setor de Atividade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1" y="5907924"/>
            <a:ext cx="3960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: ABEL – Associação Brasileira das Empresas de Leasing 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12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803570"/>
              </p:ext>
            </p:extLst>
          </p:nvPr>
        </p:nvGraphicFramePr>
        <p:xfrm>
          <a:off x="1295400" y="1196752"/>
          <a:ext cx="65532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Crédito Total – Atrasos de 15 a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13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476250" y="1604963"/>
          <a:ext cx="8191499" cy="364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Crédito Recursos Livres – Atrasos de 15 a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14</a:t>
            </a:fld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470126" y="1676400"/>
          <a:ext cx="8203747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Total – atrasos de 15 a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15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57830" y="1673678"/>
          <a:ext cx="9028340" cy="351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Pessoa Jurídica – atrasos de 15 a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16</a:t>
            </a:fld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439509" y="1504950"/>
          <a:ext cx="8264981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Pessoa Física – atrasos de 15 a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17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296634" y="1694090"/>
          <a:ext cx="8550731" cy="346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Veículos – atrasos de 15 a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18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676275" y="1700212"/>
          <a:ext cx="7791450" cy="345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Crédito Total – Inadimplência acima de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19</a:t>
            </a:fld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184376" y="1939017"/>
          <a:ext cx="8775248" cy="297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Crédito Total – Contexto – Valores em R$ Bilhões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2</a:t>
            </a:fld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288832"/>
              </p:ext>
            </p:extLst>
          </p:nvPr>
        </p:nvGraphicFramePr>
        <p:xfrm>
          <a:off x="251520" y="1052736"/>
          <a:ext cx="8784976" cy="51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Crédito Recursos Livres – Inadimplência acima de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20</a:t>
            </a:fld>
            <a:endParaRPr lang="pt-BR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44903" y="1742394"/>
          <a:ext cx="9054194" cy="337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Total – Inadimplência acima de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21</a:t>
            </a:fld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115131" y="1465943"/>
          <a:ext cx="8913737" cy="392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Pessoa Jurídica – Inadimplência acima de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22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-83004" y="1843767"/>
          <a:ext cx="9310009" cy="317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60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3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Veículos – Inadimplência acima de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23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11565" y="1468891"/>
          <a:ext cx="9120869" cy="392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Pessoa Física – Inadimplência acima de 90 dias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24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251732" y="1162050"/>
          <a:ext cx="8640536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044983" y="2588424"/>
            <a:ext cx="7272808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Contato</a:t>
            </a:r>
          </a:p>
          <a:p>
            <a:pPr algn="ctr"/>
            <a:r>
              <a:rPr lang="pt-BR" sz="2000" dirty="0"/>
              <a:t>Rua Diogo Moreira, 132</a:t>
            </a:r>
          </a:p>
          <a:p>
            <a:pPr algn="ctr"/>
            <a:r>
              <a:rPr lang="pt-BR" sz="2000" dirty="0" smtClean="0"/>
              <a:t>8º </a:t>
            </a:r>
            <a:r>
              <a:rPr lang="pt-BR" sz="2000" dirty="0"/>
              <a:t>andar - conj. 806 - 810</a:t>
            </a:r>
          </a:p>
          <a:p>
            <a:pPr algn="ctr"/>
            <a:r>
              <a:rPr lang="pt-BR" sz="2000" dirty="0"/>
              <a:t>CEP 05423-010 - Pinheiros - São Paulo - SP</a:t>
            </a:r>
          </a:p>
          <a:p>
            <a:pPr algn="ctr"/>
            <a:r>
              <a:rPr lang="pt-BR" sz="2000" dirty="0"/>
              <a:t>Telefone (11) 3095-9100</a:t>
            </a:r>
          </a:p>
        </p:txBody>
      </p:sp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– Contexto no Crédito – Valores em R$ Bilhões 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3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969103"/>
              </p:ext>
            </p:extLst>
          </p:nvPr>
        </p:nvGraphicFramePr>
        <p:xfrm>
          <a:off x="179512" y="1052736"/>
          <a:ext cx="857046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Crédito – Evolução por Tipo de Negócio – Valores em R$ Bilhões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4</a:t>
            </a:fld>
            <a:endParaRPr lang="pt-BR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301959"/>
              </p:ext>
            </p:extLst>
          </p:nvPr>
        </p:nvGraphicFramePr>
        <p:xfrm>
          <a:off x="58738" y="1124745"/>
          <a:ext cx="8905750" cy="478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Crédito – Participação no PIB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5</a:t>
            </a:fld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054784"/>
              </p:ext>
            </p:extLst>
          </p:nvPr>
        </p:nvGraphicFramePr>
        <p:xfrm>
          <a:off x="107504" y="1052736"/>
          <a:ext cx="8856984" cy="485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– Participação no PIB (%)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6</a:t>
            </a:fld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816617"/>
              </p:ext>
            </p:extLst>
          </p:nvPr>
        </p:nvGraphicFramePr>
        <p:xfrm>
          <a:off x="467544" y="931319"/>
          <a:ext cx="8282435" cy="497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Crédito – Evolução (Jan/2009 = 100)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-14287" y="1733550"/>
          <a:ext cx="9172575" cy="339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Leasing – Evolução por Tipo de Pessoa (Jan/2009 = 100)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8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929533"/>
              </p:ext>
            </p:extLst>
          </p:nvPr>
        </p:nvGraphicFramePr>
        <p:xfrm>
          <a:off x="0" y="1614487"/>
          <a:ext cx="914400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283247"/>
            <a:ext cx="8498459" cy="648072"/>
            <a:chOff x="251520" y="283247"/>
            <a:chExt cx="7956847" cy="648072"/>
          </a:xfrm>
        </p:grpSpPr>
        <p:pic>
          <p:nvPicPr>
            <p:cNvPr id="7" name="Picture 2" descr="http://www.leasingabel.org.br/site/Site/imagens/log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47" y="312534"/>
              <a:ext cx="1080120" cy="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51520" y="283247"/>
              <a:ext cx="6696744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Crédito Total, Veículos e Leasing – PF (Var.% 12 meses)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251520" y="6169534"/>
            <a:ext cx="82089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 ABEL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90792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BCB</a:t>
            </a:r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16379" y="6143220"/>
            <a:ext cx="2133600" cy="432048"/>
          </a:xfrm>
        </p:spPr>
        <p:txBody>
          <a:bodyPr/>
          <a:lstStyle/>
          <a:p>
            <a:fld id="{2621D639-15B3-45A2-858E-CC51A203B57B}" type="slidenum">
              <a:rPr lang="pt-BR" smtClean="0"/>
              <a:pPr/>
              <a:t>9</a:t>
            </a:fld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761126"/>
              </p:ext>
            </p:extLst>
          </p:nvPr>
        </p:nvGraphicFramePr>
        <p:xfrm>
          <a:off x="138113" y="1196752"/>
          <a:ext cx="8826375" cy="471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629</Words>
  <Application>Microsoft Office PowerPoint</Application>
  <PresentationFormat>Apresentação na tela (4:3)</PresentationFormat>
  <Paragraphs>246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Greicy Teixeira</dc:creator>
  <cp:lastModifiedBy>Cristina</cp:lastModifiedBy>
  <cp:revision>232</cp:revision>
  <cp:lastPrinted>2019-10-16T19:41:12Z</cp:lastPrinted>
  <dcterms:created xsi:type="dcterms:W3CDTF">2017-03-23T13:20:33Z</dcterms:created>
  <dcterms:modified xsi:type="dcterms:W3CDTF">2019-10-16T20:40:07Z</dcterms:modified>
</cp:coreProperties>
</file>